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76" r:id="rId1"/>
  </p:sldMasterIdLst>
  <p:sldIdLst>
    <p:sldId id="268" r:id="rId2"/>
    <p:sldId id="257" r:id="rId3"/>
    <p:sldId id="259" r:id="rId4"/>
    <p:sldId id="260" r:id="rId5"/>
    <p:sldId id="269" r:id="rId6"/>
    <p:sldId id="270" r:id="rId7"/>
    <p:sldId id="271" r:id="rId8"/>
    <p:sldId id="266" r:id="rId9"/>
    <p:sldId id="267" r:id="rId10"/>
    <p:sldId id="272" r:id="rId11"/>
    <p:sldId id="273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настасия С.Балабанова" initials="АС" lastIdx="0" clrIdx="0">
    <p:extLst>
      <p:ext uri="{19B8F6BF-5375-455C-9EA6-DF929625EA0E}">
        <p15:presenceInfo xmlns:p15="http://schemas.microsoft.com/office/powerpoint/2012/main" userId="S-1-5-21-299502267-926492609-1417001333-254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29986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6077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90539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11/19/2019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87308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11/19/2019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01897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11/19/2019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39386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11/19/2019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49975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11/19/2019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8610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11/19/2019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8740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84213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293014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0708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100038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88047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21401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58284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11/19/2019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9524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  <p:sldLayoutId id="2147483888" r:id="rId12"/>
    <p:sldLayoutId id="2147483889" r:id="rId13"/>
    <p:sldLayoutId id="2147483890" r:id="rId14"/>
    <p:sldLayoutId id="2147483891" r:id="rId15"/>
    <p:sldLayoutId id="214748389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consultantplus://offline/ref=2E923CCAD5895F56D162C395E89CC9F2A550E972E759F205A4765DAE1FF0EDDCC494A718499773B0F54905A783B0A78FDC42535857A3F1A5jEoBJ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95555" y="905775"/>
            <a:ext cx="990312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4000" dirty="0" smtClean="0"/>
          </a:p>
          <a:p>
            <a:pPr algn="ctr"/>
            <a:r>
              <a:rPr lang="ru-RU" sz="4000" dirty="0" smtClean="0"/>
              <a:t>ПОРЯДОК </a:t>
            </a:r>
            <a:r>
              <a:rPr lang="ru-RU" sz="4000" dirty="0"/>
              <a:t>РАЗРАБОТКИ </a:t>
            </a:r>
            <a:endParaRPr lang="ru-RU" sz="4000" dirty="0" smtClean="0"/>
          </a:p>
          <a:p>
            <a:pPr algn="ctr"/>
            <a:r>
              <a:rPr lang="ru-RU" sz="4000" dirty="0" smtClean="0"/>
              <a:t>ПРОГРАММЫ </a:t>
            </a:r>
            <a:r>
              <a:rPr lang="ru-RU" sz="4000" dirty="0"/>
              <a:t>ПРОИЗВОДСТВЕННОГО ЭКОЛОГИЧЕСКОГО КОНТРОЛЯ </a:t>
            </a:r>
            <a:endParaRPr lang="ru-RU" sz="4000" dirty="0" smtClean="0"/>
          </a:p>
          <a:p>
            <a:pPr algn="ctr"/>
            <a:r>
              <a:rPr lang="ru-RU" sz="4000" dirty="0" smtClean="0"/>
              <a:t>В </a:t>
            </a:r>
            <a:r>
              <a:rPr lang="ru-RU" sz="4000" dirty="0"/>
              <a:t>ОБЛАСТИ </a:t>
            </a:r>
            <a:endParaRPr lang="ru-RU" sz="4000" dirty="0" smtClean="0"/>
          </a:p>
          <a:p>
            <a:pPr algn="ctr"/>
            <a:r>
              <a:rPr lang="ru-RU" sz="4000" dirty="0" smtClean="0"/>
              <a:t>ОХРАНЫ </a:t>
            </a:r>
            <a:r>
              <a:rPr lang="ru-RU" sz="4000" dirty="0"/>
              <a:t>АТМОСФЕРНОГО ВОЗДУХА </a:t>
            </a:r>
          </a:p>
        </p:txBody>
      </p:sp>
    </p:spTree>
    <p:extLst>
      <p:ext uri="{BB962C8B-B14F-4D97-AF65-F5344CB8AC3E}">
        <p14:creationId xmlns:p14="http://schemas.microsoft.com/office/powerpoint/2010/main" val="3991589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52756" y="1768416"/>
            <a:ext cx="8876580" cy="41174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Юридические лица и индивидуальные 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предприниматели, осуществляющие 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хозяйственную и (или) иную деятельность на объектах I, II и III категорий, разрабатывают и утверждают программу производственного экологического контроля, осуществляют производственный экологический контроль 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Статья 67. Федеральный закон от 10.01.2002 N 7-ФЗ (ред. от 26.07.2019) </a:t>
            </a:r>
            <a:endParaRPr lang="ru-RU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 охране окружающей среды"</a:t>
            </a:r>
          </a:p>
        </p:txBody>
      </p:sp>
      <p:sp>
        <p:nvSpPr>
          <p:cNvPr id="4" name="Облако 3"/>
          <p:cNvSpPr/>
          <p:nvPr/>
        </p:nvSpPr>
        <p:spPr>
          <a:xfrm>
            <a:off x="1026543" y="1017917"/>
            <a:ext cx="9471804" cy="5727940"/>
          </a:xfrm>
          <a:prstGeom prst="cloud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2733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02822" y="3140015"/>
            <a:ext cx="2109142" cy="20099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Сведения об  </a:t>
            </a:r>
            <a:r>
              <a:rPr lang="ru-RU" sz="1600" u="sng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инвентаризации выбросов ЗВ 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атмосферный воздух и 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их 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источников</a:t>
            </a:r>
            <a:endParaRPr lang="ru-RU" sz="14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409015" y="3140014"/>
            <a:ext cx="1617458" cy="20099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Сведения об 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инвентаризации сбросов ЗВ 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окружающую среду и их источников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134263" y="3140014"/>
            <a:ext cx="1621766" cy="20099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Сведения об </a:t>
            </a:r>
            <a:r>
              <a:rPr lang="ru-RU" sz="1600" u="sng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инвентаризации отходов 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производства и 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потребления 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объектов их размещения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879012" y="3140013"/>
            <a:ext cx="1906429" cy="20099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ts val="1400"/>
              </a:spcBef>
              <a:spcAft>
                <a:spcPts val="0"/>
              </a:spcAft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Сведения о </a:t>
            </a:r>
            <a:r>
              <a:rPr lang="ru-RU" sz="1600" u="sng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подразделениях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 (или) должностных лицах, </a:t>
            </a:r>
            <a:r>
              <a:rPr lang="ru-RU" sz="1600" u="sng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отвечающих за осуществление </a:t>
            </a:r>
            <a:r>
              <a:rPr lang="ru-RU" sz="1600" u="sng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ПЭК</a:t>
            </a:r>
            <a:endParaRPr lang="ru-RU" sz="1600" u="sng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908424" y="3140013"/>
            <a:ext cx="2001352" cy="20099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ts val="1400"/>
              </a:spcBef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Сведения </a:t>
            </a:r>
            <a:r>
              <a:rPr lang="ru-RU" sz="1600" u="sng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собственных и (или) привлекаемых испытательных </a:t>
            </a:r>
            <a:r>
              <a:rPr lang="ru-RU" sz="1600" u="sng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лабораториях 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(центрах)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0034911" y="3140013"/>
            <a:ext cx="1962517" cy="20099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ts val="1400"/>
              </a:spcBef>
              <a:spcAft>
                <a:spcPts val="0"/>
              </a:spcAft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Сведения </a:t>
            </a:r>
            <a:r>
              <a:rPr lang="ru-RU" sz="1600" u="sng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 </a:t>
            </a:r>
            <a:r>
              <a:rPr lang="ru-RU" sz="1600" u="sng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периодичности 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методах осуществления 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ПЭК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62310" y="728931"/>
            <a:ext cx="11378241" cy="7850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Программа производственного экологического контроля (ПЭК)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6" name="Стрелка вправо 15"/>
          <p:cNvSpPr/>
          <p:nvPr/>
        </p:nvSpPr>
        <p:spPr>
          <a:xfrm rot="16200000">
            <a:off x="682983" y="2098375"/>
            <a:ext cx="1004976" cy="457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 rot="16200000">
            <a:off x="2667037" y="2136475"/>
            <a:ext cx="1004976" cy="457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 rot="16200000">
            <a:off x="4481465" y="2136475"/>
            <a:ext cx="1004976" cy="457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право 23"/>
          <p:cNvSpPr/>
          <p:nvPr/>
        </p:nvSpPr>
        <p:spPr>
          <a:xfrm rot="16200000">
            <a:off x="6329738" y="2139350"/>
            <a:ext cx="1004976" cy="457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вправо 24"/>
          <p:cNvSpPr/>
          <p:nvPr/>
        </p:nvSpPr>
        <p:spPr>
          <a:xfrm rot="16200000">
            <a:off x="8406612" y="2139350"/>
            <a:ext cx="1004976" cy="457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трелка вправо 25"/>
          <p:cNvSpPr/>
          <p:nvPr/>
        </p:nvSpPr>
        <p:spPr>
          <a:xfrm rot="16200000">
            <a:off x="10407828" y="2098375"/>
            <a:ext cx="1004976" cy="457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 rot="10800000" flipV="1">
            <a:off x="2940924" y="5352313"/>
            <a:ext cx="826478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/>
              <a:t>Подробнее о каждом пункте указано в Приказе МПР </a:t>
            </a:r>
            <a:r>
              <a:rPr lang="ru-RU" sz="1200" b="1" dirty="0"/>
              <a:t>РФ от 28 февраля 2018 г. N 74 “Об утверждении требований к содержанию программы производственного экологического контроля, порядка и сроков представления отчета об организации и о результатах осуществления производственного экологического контроля”</a:t>
            </a:r>
          </a:p>
        </p:txBody>
      </p:sp>
    </p:spTree>
    <p:extLst>
      <p:ext uri="{BB962C8B-B14F-4D97-AF65-F5344CB8AC3E}">
        <p14:creationId xmlns:p14="http://schemas.microsoft.com/office/powerpoint/2010/main" val="1365842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люс 2"/>
          <p:cNvSpPr/>
          <p:nvPr/>
        </p:nvSpPr>
        <p:spPr>
          <a:xfrm>
            <a:off x="4848041" y="2637524"/>
            <a:ext cx="448573" cy="33643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люс 3"/>
          <p:cNvSpPr/>
          <p:nvPr/>
        </p:nvSpPr>
        <p:spPr>
          <a:xfrm>
            <a:off x="4826477" y="4740208"/>
            <a:ext cx="448573" cy="33643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Равно 4"/>
          <p:cNvSpPr/>
          <p:nvPr/>
        </p:nvSpPr>
        <p:spPr>
          <a:xfrm>
            <a:off x="4790534" y="1329966"/>
            <a:ext cx="520461" cy="345057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23665" y="319178"/>
            <a:ext cx="8560281" cy="9057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chemeClr val="tx1"/>
                </a:solidFill>
              </a:rPr>
              <a:t>П 4. </a:t>
            </a:r>
            <a:r>
              <a:rPr lang="ru-RU" dirty="0" smtClean="0">
                <a:solidFill>
                  <a:schemeClr val="tx1"/>
                </a:solidFill>
              </a:rPr>
              <a:t>Приказа МПР № 74: </a:t>
            </a:r>
            <a:endParaRPr lang="ru-RU" dirty="0">
              <a:solidFill>
                <a:schemeClr val="tx1"/>
              </a:solidFill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solidFill>
                  <a:schemeClr val="tx1"/>
                </a:solidFill>
              </a:rPr>
              <a:t>Раздел </a:t>
            </a:r>
            <a:r>
              <a:rPr lang="ru-RU" dirty="0">
                <a:solidFill>
                  <a:schemeClr val="tx1"/>
                </a:solidFill>
              </a:rPr>
              <a:t>"Сведения об инвентаризации выбросов ЗВ в атмосферный воздух и их источников"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023665" y="1798607"/>
            <a:ext cx="8560281" cy="7052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tx1"/>
                </a:solidFill>
              </a:rPr>
              <a:t>сведения </a:t>
            </a:r>
            <a:r>
              <a:rPr lang="ru-RU" dirty="0">
                <a:solidFill>
                  <a:schemeClr val="tx1"/>
                </a:solidFill>
              </a:rPr>
              <a:t>об инвентаризации выбросов ЗВ в атмосферный воздух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023666" y="3077471"/>
            <a:ext cx="8574657" cy="14406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Bef>
                <a:spcPts val="1100"/>
              </a:spcBef>
              <a:spcAft>
                <a:spcPts val="0"/>
              </a:spcAft>
            </a:pPr>
            <a:r>
              <a:rPr lang="ru-RU" dirty="0">
                <a:solidFill>
                  <a:schemeClr val="tx1"/>
                </a:solidFill>
              </a:rPr>
              <a:t>показатель суммарной массы выбросов </a:t>
            </a:r>
            <a:r>
              <a:rPr lang="ru-RU" b="1" u="sng" dirty="0">
                <a:solidFill>
                  <a:schemeClr val="tx1"/>
                </a:solidFill>
              </a:rPr>
              <a:t>отдельно по каждому ЗВ по каждому источнику и по объекту в целом</a:t>
            </a:r>
            <a:r>
              <a:rPr lang="ru-RU" dirty="0">
                <a:solidFill>
                  <a:schemeClr val="tx1"/>
                </a:solidFill>
              </a:rPr>
              <a:t>, в том числе с указанием ЗВ, характеризующих применяемые технологии и особенности производственного процесса на объекте (маркерные вещества)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023665" y="5279365"/>
            <a:ext cx="8560281" cy="8540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Bef>
                <a:spcPts val="1100"/>
              </a:spcBef>
            </a:pPr>
            <a:r>
              <a:rPr lang="ru-RU" dirty="0">
                <a:solidFill>
                  <a:schemeClr val="tx1"/>
                </a:solidFill>
              </a:rPr>
              <a:t>сроки проведения инвентаризации выбросов и их стационарных источников, корректировки ее данных.</a:t>
            </a:r>
          </a:p>
        </p:txBody>
      </p:sp>
      <p:sp>
        <p:nvSpPr>
          <p:cNvPr id="12" name="Выноска-облако 11"/>
          <p:cNvSpPr/>
          <p:nvPr/>
        </p:nvSpPr>
        <p:spPr>
          <a:xfrm>
            <a:off x="9825486" y="1062547"/>
            <a:ext cx="1854679" cy="879894"/>
          </a:xfrm>
          <a:prstGeom prst="cloudCallout">
            <a:avLst>
              <a:gd name="adj1" fmla="val -57176"/>
              <a:gd name="adj2" fmla="val 7524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chemeClr val="tx1"/>
                </a:solidFill>
              </a:rPr>
              <a:t>Бланки инвентаризации</a:t>
            </a:r>
            <a:endParaRPr lang="ru-RU" sz="1000" b="1" dirty="0">
              <a:solidFill>
                <a:schemeClr val="tx1"/>
              </a:solidFill>
            </a:endParaRPr>
          </a:p>
        </p:txBody>
      </p:sp>
      <p:sp>
        <p:nvSpPr>
          <p:cNvPr id="13" name="Выноска-облако 12"/>
          <p:cNvSpPr/>
          <p:nvPr/>
        </p:nvSpPr>
        <p:spPr>
          <a:xfrm>
            <a:off x="9825486" y="2303253"/>
            <a:ext cx="1919377" cy="1138687"/>
          </a:xfrm>
          <a:prstGeom prst="cloudCallout">
            <a:avLst>
              <a:gd name="adj1" fmla="val -58572"/>
              <a:gd name="adj2" fmla="val 9681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chemeClr val="tx1"/>
                </a:solidFill>
              </a:rPr>
              <a:t>По аналогии с Таблицей 3.5/3.6 Нормативы выбросов</a:t>
            </a:r>
          </a:p>
          <a:p>
            <a:pPr algn="ctr"/>
            <a:r>
              <a:rPr lang="ru-RU" sz="1000" b="1" dirty="0" smtClean="0">
                <a:solidFill>
                  <a:schemeClr val="tx1"/>
                </a:solidFill>
              </a:rPr>
              <a:t> </a:t>
            </a:r>
            <a:r>
              <a:rPr lang="ru-RU" sz="900" b="1" dirty="0" smtClean="0">
                <a:solidFill>
                  <a:schemeClr val="tx1"/>
                </a:solidFill>
              </a:rPr>
              <a:t>из Проекта ПДВ</a:t>
            </a:r>
            <a:endParaRPr lang="ru-RU" sz="9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0088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023665" y="319178"/>
            <a:ext cx="8560281" cy="9057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chemeClr val="tx1"/>
                </a:solidFill>
              </a:rPr>
              <a:t>П </a:t>
            </a:r>
            <a:r>
              <a:rPr lang="ru-RU" dirty="0" smtClean="0">
                <a:solidFill>
                  <a:schemeClr val="tx1"/>
                </a:solidFill>
              </a:rPr>
              <a:t>9. Приказа МПР № 74: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solidFill>
                  <a:schemeClr val="tx1"/>
                </a:solidFill>
              </a:rPr>
              <a:t>Раздел "Сведения </a:t>
            </a:r>
            <a:r>
              <a:rPr lang="ru-RU" dirty="0">
                <a:solidFill>
                  <a:schemeClr val="tx1"/>
                </a:solidFill>
              </a:rPr>
              <a:t>о периодичности и методах </a:t>
            </a:r>
            <a:r>
              <a:rPr lang="ru-RU" dirty="0" smtClean="0">
                <a:solidFill>
                  <a:schemeClr val="tx1"/>
                </a:solidFill>
              </a:rPr>
              <a:t>осуществления ПЭК...... </a:t>
            </a:r>
            <a:r>
              <a:rPr lang="ru-RU" dirty="0">
                <a:solidFill>
                  <a:schemeClr val="tx1"/>
                </a:solidFill>
              </a:rPr>
              <a:t>"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023664" y="1522562"/>
            <a:ext cx="8560281" cy="5865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/>
              <a:t>     </a:t>
            </a:r>
            <a:r>
              <a:rPr lang="ru-RU" dirty="0">
                <a:solidFill>
                  <a:schemeClr val="tx1"/>
                </a:solidFill>
              </a:rPr>
              <a:t>план-график контроля стационарных источников выбросов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989158" y="4149304"/>
            <a:ext cx="8474020" cy="76775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42900">
              <a:lnSpc>
                <a:spcPct val="107000"/>
              </a:lnSpc>
              <a:spcBef>
                <a:spcPts val="1100"/>
              </a:spcBef>
              <a:spcAft>
                <a:spcPts val="0"/>
              </a:spcAft>
            </a:pPr>
            <a:r>
              <a:rPr lang="ru-RU" dirty="0">
                <a:solidFill>
                  <a:schemeClr val="tx1"/>
                </a:solidFill>
              </a:rPr>
              <a:t>план-график </a:t>
            </a:r>
            <a:r>
              <a:rPr lang="ru-RU" dirty="0" smtClean="0">
                <a:solidFill>
                  <a:schemeClr val="tx1"/>
                </a:solidFill>
              </a:rPr>
              <a:t>наблюдений </a:t>
            </a:r>
            <a:r>
              <a:rPr lang="ru-RU" dirty="0">
                <a:solidFill>
                  <a:schemeClr val="tx1"/>
                </a:solidFill>
              </a:rPr>
              <a:t>за загрязнением атмосферного воздуха</a:t>
            </a:r>
          </a:p>
        </p:txBody>
      </p:sp>
      <p:sp>
        <p:nvSpPr>
          <p:cNvPr id="7" name="Стрелка вправо 6"/>
          <p:cNvSpPr/>
          <p:nvPr/>
        </p:nvSpPr>
        <p:spPr>
          <a:xfrm>
            <a:off x="250166" y="1613139"/>
            <a:ext cx="638355" cy="40544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>
            <a:off x="129393" y="4287327"/>
            <a:ext cx="638355" cy="40544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4451230" y="5184472"/>
            <a:ext cx="5029555" cy="62110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000" b="1" dirty="0" smtClean="0">
                <a:solidFill>
                  <a:schemeClr val="tx1"/>
                </a:solidFill>
              </a:rPr>
              <a:t>ДЛЯ ОБЪЕКТОВ, ВКЛЮЧЕННЫХ В ПЕРЕЧЕНЬ, ПРЕДУСМОТРЕННЫЙ ПУНКТОМ 3 СТАТЬИ 23 ФЕДЕРАЛЬНОГО ЗАКОНА ОТ 4 МАЯ 1999 Г. N 96-ФЗ "ОБ ОХРАНЕ АТМОСФЕРНОГО ВОЗДУХА"</a:t>
            </a:r>
            <a:endParaRPr lang="ru-RU" sz="1000" b="1" dirty="0">
              <a:solidFill>
                <a:schemeClr val="tx1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023664" y="2216990"/>
            <a:ext cx="3994030" cy="7558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chemeClr val="tx1"/>
                </a:solidFill>
              </a:rPr>
              <a:t>НОМЕРА И НАИМЕНОВАНИЯ СТРУКТУРНОГО ПОДРАЗДЕЛЕНИЯ (ПЛОЩАДКА, ЦЕХ ИЛИ ДРУГОЕ) В СЛУЧАЕ ИХ НАЛИЧИЯ</a:t>
            </a:r>
            <a:endParaRPr lang="ru-RU" sz="1000" b="1" dirty="0">
              <a:solidFill>
                <a:schemeClr val="tx1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226168" y="2216990"/>
            <a:ext cx="4262534" cy="7580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chemeClr val="tx1"/>
                </a:solidFill>
              </a:rPr>
              <a:t>НОМЕРА И НАИМЕНОВАНИЯ ИСТОЧНИКОВ ВЫБРОСОВ, ЗАГРЯЗНЯЮЩИХ ВЕЩЕСТВ</a:t>
            </a:r>
            <a:endParaRPr lang="ru-RU" sz="1000" b="1" dirty="0">
              <a:solidFill>
                <a:schemeClr val="tx1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023664" y="3148642"/>
            <a:ext cx="3994030" cy="7332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chemeClr val="tx1"/>
                </a:solidFill>
              </a:rPr>
              <a:t>ПЕРИОДИЧНОСТЬ ПРОВЕДЕНИЯ КОНТРОЛЯ, МЕСТА И МЕТОДЫ ОТБОРА ПРОБ, ИСПОЛЬЗУЕМЫЕ МЕТОДЫ И МЕТОДИКИ ИЗМЕРЕНИЙ</a:t>
            </a:r>
            <a:endParaRPr lang="ru-RU" sz="1000" b="1" dirty="0">
              <a:solidFill>
                <a:schemeClr val="tx1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183037" y="3148642"/>
            <a:ext cx="4280141" cy="7343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chemeClr val="tx1"/>
                </a:solidFill>
              </a:rPr>
              <a:t>МЕТОДЫ КОНТРОЛЯ (РАСЧЕТНЫЕ И ИНСТРУМЕНТАЛЬНЫЕ)</a:t>
            </a:r>
            <a:endParaRPr lang="ru-RU" sz="1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9596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84461" y="584462"/>
            <a:ext cx="3185281" cy="27714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4290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9.1.1.</a:t>
            </a: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400" b="1" u="sng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План-график контроля должны включаться загрязняющие вещества</a:t>
            </a: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том числе маркерные, которые присутствуют в выбросах стационарных источников и </a:t>
            </a:r>
            <a:r>
              <a:rPr lang="ru-RU" sz="1400" b="1" u="sng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отношении которых установлены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технологические нормативы, </a:t>
            </a:r>
            <a:r>
              <a:rPr lang="ru-RU" sz="1400" b="1" u="sng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предельно допустимые выбросы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временно согласованные выбросы </a:t>
            </a:r>
            <a:r>
              <a:rPr lang="ru-RU" sz="1400" b="1" u="sng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разрезе каждого стационарного источника выбросов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37328" y="3667143"/>
            <a:ext cx="3232414" cy="18710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4290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9.1.2. В План - график контроля не включаются источники, выброс от которых по результатам рассеивания не превышает 0,1 </a:t>
            </a:r>
            <a:r>
              <a:rPr lang="ru-RU" sz="14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ПДК</a:t>
            </a:r>
            <a:r>
              <a:rPr lang="ru-RU" sz="1400" baseline="-25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мр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загрязняющих веществ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границе предприятия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280032" y="584462"/>
            <a:ext cx="4701396" cy="49536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42900" algn="just">
              <a:lnSpc>
                <a:spcPct val="107000"/>
              </a:lnSpc>
              <a:spcBef>
                <a:spcPts val="1400"/>
              </a:spcBef>
              <a:spcAft>
                <a:spcPts val="0"/>
              </a:spcAft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9.1.3. </a:t>
            </a:r>
            <a:r>
              <a:rPr lang="ru-RU" sz="1400" b="1" u="sng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Расчетные методы контроля </a:t>
            </a:r>
            <a:r>
              <a:rPr lang="ru-RU" sz="1400" b="1" u="sng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используются</a:t>
            </a:r>
            <a:r>
              <a:rPr lang="en-US" sz="1400" b="1" u="sng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400" b="1" u="sng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следующих </a:t>
            </a:r>
            <a:r>
              <a:rPr lang="ru-RU" sz="1400" b="1" u="sng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случаях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42900" algn="just">
              <a:lnSpc>
                <a:spcPct val="107000"/>
              </a:lnSpc>
              <a:spcBef>
                <a:spcPts val="140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1400" b="1" u="sng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отсутствия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аттестованных </a:t>
            </a:r>
            <a:r>
              <a:rPr lang="ru-RU" sz="1400" b="1" u="sng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методик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измерения загрязняющего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вещества</a:t>
            </a:r>
            <a:endParaRPr lang="ru-RU" sz="14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42900" algn="just">
              <a:lnSpc>
                <a:spcPct val="107000"/>
              </a:lnSpc>
              <a:spcBef>
                <a:spcPts val="140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1400" b="1" u="sng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отсутствия</a:t>
            </a:r>
            <a:r>
              <a:rPr lang="ru-RU" sz="1400" u="sng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400" b="1" u="sng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практической возможности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проведения инструментальных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измерений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выбросов </a:t>
            </a:r>
            <a:r>
              <a:rPr lang="en-US" sz="14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высокая </a:t>
            </a:r>
            <a:r>
              <a:rPr lang="ru-RU" sz="12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температура </a:t>
            </a:r>
            <a:r>
              <a:rPr lang="ru-RU" sz="12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газовоздушной</a:t>
            </a:r>
            <a:r>
              <a:rPr lang="ru-RU" sz="12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смеси, высокая скорость потока отходящих газов, сверхнизкое или сверхвысокое давление внутри газохода, отсутствие доступа к источнику </a:t>
            </a:r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выбросов</a:t>
            </a:r>
            <a:r>
              <a:rPr lang="en-US" sz="14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ru-RU" sz="14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42900" algn="just">
              <a:lnSpc>
                <a:spcPct val="107000"/>
              </a:lnSpc>
              <a:spcBef>
                <a:spcPts val="1400"/>
              </a:spcBef>
              <a:spcAft>
                <a:spcPts val="0"/>
              </a:spcAft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1400" b="1" u="sng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выбросы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данного источника по результатам последней инвентаризации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формируют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приземные концентрации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ЗВ или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групп суммации в атмосферном воздухе </a:t>
            </a:r>
            <a:r>
              <a:rPr lang="ru-RU" sz="1400" b="1" u="sng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границе территории объекта менее 0,1 доли </a:t>
            </a:r>
            <a:r>
              <a:rPr lang="ru-RU" sz="1400" b="1" u="sng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ПДК</a:t>
            </a:r>
            <a:r>
              <a:rPr lang="ru-RU" b="1" u="sng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b="1" u="sng" dirty="0">
              <a:solidFill>
                <a:schemeClr val="tx1"/>
              </a:solidFill>
            </a:endParaRPr>
          </a:p>
        </p:txBody>
      </p:sp>
      <p:sp>
        <p:nvSpPr>
          <p:cNvPr id="7" name="Двойная стрелка влево/вправо 6"/>
          <p:cNvSpPr/>
          <p:nvPr/>
        </p:nvSpPr>
        <p:spPr>
          <a:xfrm>
            <a:off x="3968151" y="4416725"/>
            <a:ext cx="2035834" cy="284671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правляющая кнопка: справка 7">
            <a:hlinkClick r:id="" action="ppaction://noaction" highlightClick="1"/>
          </p:cNvPr>
          <p:cNvSpPr/>
          <p:nvPr/>
        </p:nvSpPr>
        <p:spPr>
          <a:xfrm>
            <a:off x="4822166" y="3667143"/>
            <a:ext cx="405442" cy="559800"/>
          </a:xfrm>
          <a:prstGeom prst="actionButtonHelp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3259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664234" y="470640"/>
            <a:ext cx="10325819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!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ПЛАН-ГРАФИК КОНТРОЛЯ В ПРОЕКТЕ ПДВ </a:t>
            </a:r>
            <a:r>
              <a:rPr lang="ru-RU" altLang="ru-RU" sz="14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ОПРЕДЕЛЯЕТСЯ ИСХОДЯ ИЗ  КОНЦЕНТРАЦИИ, ПОЛУЧЕННОЙ 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ЖИЛОЙ ЗОНЕ ИЛИ САНИТАРНО-ЗАЩИТНОЙ ЗОНЕ, В ПЭК НУЖНО УЧИТЫВАТЬ КОНЦЕНТРАЦИЮ </a:t>
            </a:r>
            <a:r>
              <a:rPr lang="ru-RU" altLang="ru-RU" sz="14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ЗВ 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ГРАНИЦЕ ТЕРРИТОРИИ ПРЕДПРИЯТИЯ</a:t>
            </a:r>
            <a:endParaRPr kumimoji="0" lang="ru-RU" altLang="ru-RU" sz="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28136" y="1207698"/>
            <a:ext cx="798524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34290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Источники эмиссии загрязняющего вещества:</a:t>
            </a:r>
            <a:endParaRPr lang="ru-RU" altLang="ru-RU" sz="1000" dirty="0"/>
          </a:p>
        </p:txBody>
      </p:sp>
      <p:pic>
        <p:nvPicPr>
          <p:cNvPr id="4" name="Рисунок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259" y="1655697"/>
            <a:ext cx="5953125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078302" y="2951097"/>
            <a:ext cx="800277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Вклад каждого источника в суммарную концентрацию:</a:t>
            </a:r>
            <a:endParaRPr lang="ru-RU" altLang="ru-RU" sz="1000" dirty="0"/>
          </a:p>
        </p:txBody>
      </p:sp>
      <p:pic>
        <p:nvPicPr>
          <p:cNvPr id="6" name="Рисунок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2204" y="3320429"/>
            <a:ext cx="3962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2204" y="3823566"/>
            <a:ext cx="5143500" cy="264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Прямая соединительная линия 12"/>
          <p:cNvCxnSpPr/>
          <p:nvPr/>
        </p:nvCxnSpPr>
        <p:spPr>
          <a:xfrm>
            <a:off x="3660800" y="3595493"/>
            <a:ext cx="1296000" cy="0"/>
          </a:xfrm>
          <a:prstGeom prst="line">
            <a:avLst/>
          </a:prstGeom>
          <a:ln w="31750"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 flipV="1">
            <a:off x="1847654" y="5608949"/>
            <a:ext cx="2461146" cy="18853"/>
          </a:xfrm>
          <a:prstGeom prst="line">
            <a:avLst/>
          </a:prstGeom>
          <a:ln w="31750"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9270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543463" y="0"/>
            <a:ext cx="5469148" cy="40026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sz="1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Приложение </a:t>
            </a: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 приказу Минприроды России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 28.02.2018 N 74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ru-RU" sz="1400" dirty="0" smtClean="0">
                <a:solidFill>
                  <a:schemeClr val="tx1"/>
                </a:solidFill>
              </a:rPr>
              <a:t>          Отчет</a:t>
            </a:r>
            <a:r>
              <a:rPr lang="ru-RU" sz="1400" dirty="0" smtClean="0"/>
              <a:t> </a:t>
            </a:r>
            <a:r>
              <a:rPr lang="ru-RU" sz="1400" dirty="0"/>
              <a:t>об организации и </a:t>
            </a:r>
            <a:r>
              <a:rPr lang="ru-RU" sz="1400" dirty="0">
                <a:solidFill>
                  <a:schemeClr val="tx1"/>
                </a:solidFill>
              </a:rPr>
              <a:t>о результатах осуществления производственного экологического контроля </a:t>
            </a:r>
            <a:r>
              <a:rPr lang="ru-RU" sz="1400" dirty="0" smtClean="0">
                <a:solidFill>
                  <a:schemeClr val="tx1"/>
                </a:solidFill>
              </a:rPr>
              <a:t>представляетс</a:t>
            </a:r>
            <a:r>
              <a:rPr lang="ru-RU" sz="1400" dirty="0">
                <a:solidFill>
                  <a:schemeClr val="tx1"/>
                </a:solidFill>
              </a:rPr>
              <a:t>я </a:t>
            </a:r>
            <a:r>
              <a:rPr lang="ru-RU" sz="1400" dirty="0"/>
              <a:t>юридическими лицами и индивидуальными предпринимателями, осуществляющими хозяйственную и (или) иную деятельность на объектах I, II и III категорий, ежегодно </a:t>
            </a:r>
            <a:r>
              <a:rPr lang="ru-RU" sz="1400" dirty="0">
                <a:solidFill>
                  <a:schemeClr val="tx1"/>
                </a:solidFill>
              </a:rPr>
              <a:t>до 25 марта</a:t>
            </a:r>
            <a:r>
              <a:rPr lang="ru-RU" sz="1400" dirty="0"/>
              <a:t> года, следующего за отчетным по подведомственности.</a:t>
            </a:r>
          </a:p>
        </p:txBody>
      </p:sp>
      <p:sp>
        <p:nvSpPr>
          <p:cNvPr id="5" name="Овал 4"/>
          <p:cNvSpPr/>
          <p:nvPr/>
        </p:nvSpPr>
        <p:spPr>
          <a:xfrm>
            <a:off x="5262113" y="2855343"/>
            <a:ext cx="5296619" cy="292435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/>
              <a:t>Приказ Минприроды России от 14.06.2018 N 261 "Об утверждении </a:t>
            </a:r>
            <a:r>
              <a:rPr lang="ru-RU" sz="1400" dirty="0">
                <a:solidFill>
                  <a:schemeClr val="tx1"/>
                </a:solidFill>
              </a:rPr>
              <a:t>формы отчета </a:t>
            </a:r>
            <a:r>
              <a:rPr lang="ru-RU" sz="1400" dirty="0"/>
              <a:t>об организации и о </a:t>
            </a:r>
            <a:r>
              <a:rPr lang="ru-RU" sz="1400" dirty="0" smtClean="0"/>
              <a:t>результатах осуществления ПЭК"</a:t>
            </a:r>
            <a:endParaRPr lang="ru-RU" sz="1400" dirty="0"/>
          </a:p>
        </p:txBody>
      </p:sp>
      <p:sp>
        <p:nvSpPr>
          <p:cNvPr id="12" name="Стрелка углом 11"/>
          <p:cNvSpPr/>
          <p:nvPr/>
        </p:nvSpPr>
        <p:spPr>
          <a:xfrm rot="4931959">
            <a:off x="6327008" y="1436297"/>
            <a:ext cx="1319841" cy="1130061"/>
          </a:xfrm>
          <a:prstGeom prst="bentArrow">
            <a:avLst>
              <a:gd name="adj1" fmla="val 23473"/>
              <a:gd name="adj2" fmla="val 25000"/>
              <a:gd name="adj3" fmla="val 25000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Стрелка вправо 13"/>
          <p:cNvSpPr/>
          <p:nvPr/>
        </p:nvSpPr>
        <p:spPr>
          <a:xfrm rot="6460489">
            <a:off x="4845754" y="5721628"/>
            <a:ext cx="1409937" cy="84386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828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10800000" flipV="1">
            <a:off x="7306572" y="3336667"/>
            <a:ext cx="28725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>
                <a:solidFill>
                  <a:srgbClr val="FF0000"/>
                </a:solidFill>
                <a:latin typeface="-apple-system"/>
              </a:rPr>
              <a:t>Дата </a:t>
            </a:r>
            <a:r>
              <a:rPr lang="ru-RU" sz="1200" dirty="0" smtClean="0">
                <a:solidFill>
                  <a:srgbClr val="FF0000"/>
                </a:solidFill>
                <a:latin typeface="-apple-system"/>
              </a:rPr>
              <a:t>опубликования на официальном интернет-портале</a:t>
            </a:r>
            <a:endParaRPr lang="ru-RU" sz="1200" dirty="0">
              <a:solidFill>
                <a:srgbClr val="FF0000"/>
              </a:solidFill>
              <a:latin typeface="-apple-system"/>
            </a:endParaRPr>
          </a:p>
          <a:p>
            <a:r>
              <a:rPr lang="ru-RU" sz="1200" dirty="0">
                <a:solidFill>
                  <a:srgbClr val="FF0000"/>
                </a:solidFill>
                <a:latin typeface="-apple-system"/>
              </a:rPr>
              <a:t>правовой </a:t>
            </a:r>
            <a:r>
              <a:rPr lang="ru-RU" sz="1200" dirty="0" smtClean="0">
                <a:solidFill>
                  <a:srgbClr val="FF0000"/>
                </a:solidFill>
                <a:latin typeface="-apple-system"/>
              </a:rPr>
              <a:t>информации: 14.11.2019 г</a:t>
            </a:r>
            <a:endParaRPr lang="ru-RU" sz="1200" dirty="0">
              <a:solidFill>
                <a:srgbClr val="FF0000"/>
              </a:solidFill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1242202" y="294535"/>
            <a:ext cx="7021903" cy="348859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Приказ Минприроды России от 16.10.2018 N 522 "Об утверждении </a:t>
            </a:r>
            <a:r>
              <a:rPr lang="ru-RU" dirty="0">
                <a:solidFill>
                  <a:schemeClr val="tx1"/>
                </a:solidFill>
              </a:rPr>
              <a:t>методических рекомендаций по заполнению формы отчета</a:t>
            </a:r>
            <a:r>
              <a:rPr lang="ru-RU" dirty="0"/>
              <a:t> об организации и о результатах осуществления производственного экологического контроля, в том числе в форме электронного документа, подписанного усиленной квалифицированной электронной подписью"</a:t>
            </a:r>
          </a:p>
        </p:txBody>
      </p:sp>
      <p:sp>
        <p:nvSpPr>
          <p:cNvPr id="8" name="Овал 7"/>
          <p:cNvSpPr/>
          <p:nvPr/>
        </p:nvSpPr>
        <p:spPr>
          <a:xfrm>
            <a:off x="1457865" y="4140679"/>
            <a:ext cx="7125418" cy="238951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 smtClean="0">
                <a:solidFill>
                  <a:schemeClr val="tx1"/>
                </a:solidFill>
              </a:rPr>
              <a:t>7. При заполнении таблицы 2.2. Отчета «Результаты контроля стационарных источников…»,  обратить внимание на следующее:</a:t>
            </a:r>
          </a:p>
          <a:p>
            <a:r>
              <a:rPr lang="ru-RU" sz="1400" dirty="0" smtClean="0">
                <a:solidFill>
                  <a:schemeClr val="tx1"/>
                </a:solidFill>
              </a:rPr>
              <a:t> - в графе 8 рекомендуется указывать фактический выброс ЗВ (грамм в секунду) по результатам лабораторных исследований</a:t>
            </a:r>
            <a:endParaRPr lang="ru-RU" sz="1400" dirty="0">
              <a:solidFill>
                <a:schemeClr val="tx1"/>
              </a:solidFill>
              <a:hlinkClick r:id="rId2"/>
            </a:endParaRPr>
          </a:p>
        </p:txBody>
      </p:sp>
    </p:spTree>
    <p:extLst>
      <p:ext uri="{BB962C8B-B14F-4D97-AF65-F5344CB8AC3E}">
        <p14:creationId xmlns:p14="http://schemas.microsoft.com/office/powerpoint/2010/main" val="3898042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708694" y="465827"/>
            <a:ext cx="643530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Таким образом,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юридические 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лица 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осуществляющие 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хозяйственную и (или) иную деятельность на объектах I, II и III 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категорий:</a:t>
            </a:r>
          </a:p>
          <a:p>
            <a:endParaRPr lang="ru-RU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разрабатывают 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 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самостоятельно утверждают 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программу производственного экологического 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контроля (ПЭК)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,</a:t>
            </a:r>
          </a:p>
          <a:p>
            <a:endParaRPr lang="ru-RU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85750" indent="-285750">
              <a:buFontTx/>
              <a:buChar char="-"/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осуществляют контроль за выбросами загрязняющих веществ согласно «Плану-графику контроля»,</a:t>
            </a:r>
          </a:p>
          <a:p>
            <a:endParaRPr lang="ru-RU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85750" indent="-285750">
              <a:buFontTx/>
              <a:buChar char="-"/>
            </a:pPr>
            <a:r>
              <a:rPr lang="ru-RU" dirty="0" smtClean="0">
                <a:latin typeface="Times New Roman" panose="02020603050405020304" pitchFamily="18" charset="0"/>
              </a:rPr>
              <a:t>до 25 марта «Отчет </a:t>
            </a:r>
            <a:r>
              <a:rPr lang="ru-RU" dirty="0">
                <a:latin typeface="Times New Roman" panose="02020603050405020304" pitchFamily="18" charset="0"/>
              </a:rPr>
              <a:t>об организации и о результатах осуществления </a:t>
            </a:r>
            <a:r>
              <a:rPr lang="ru-RU" dirty="0" smtClean="0">
                <a:latin typeface="Times New Roman" panose="02020603050405020304" pitchFamily="18" charset="0"/>
              </a:rPr>
              <a:t>ПЭК» предоставляет в Сибирское межрегиональное Управление </a:t>
            </a:r>
            <a:r>
              <a:rPr lang="ru-RU" dirty="0" err="1" smtClean="0">
                <a:latin typeface="Times New Roman" panose="02020603050405020304" pitchFamily="18" charset="0"/>
              </a:rPr>
              <a:t>Росприроднадзора</a:t>
            </a:r>
            <a:r>
              <a:rPr lang="ru-RU" dirty="0" smtClean="0">
                <a:latin typeface="Times New Roman" panose="02020603050405020304" pitchFamily="18" charset="0"/>
              </a:rPr>
              <a:t> или Департамент природных ресурсов</a:t>
            </a:r>
            <a:endParaRPr lang="ru-RU" dirty="0">
              <a:latin typeface="Times New Roman" panose="02020603050405020304" pitchFamily="18" charset="0"/>
            </a:endParaRPr>
          </a:p>
        </p:txBody>
      </p:sp>
      <p:sp>
        <p:nvSpPr>
          <p:cNvPr id="4" name="Облако 3"/>
          <p:cNvSpPr/>
          <p:nvPr/>
        </p:nvSpPr>
        <p:spPr>
          <a:xfrm>
            <a:off x="2182483" y="336430"/>
            <a:ext cx="7539487" cy="4546121"/>
          </a:xfrm>
          <a:prstGeom prst="cloud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9335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2967335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4000" dirty="0" smtClean="0"/>
              <a:t>СПАСИБО ЗА ВНИМАНИЕ!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985506661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636</TotalTime>
  <Words>777</Words>
  <Application>Microsoft Office PowerPoint</Application>
  <PresentationFormat>Широкоэкранный</PresentationFormat>
  <Paragraphs>60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-apple-system</vt:lpstr>
      <vt:lpstr>Arial</vt:lpstr>
      <vt:lpstr>Calibri</vt:lpstr>
      <vt:lpstr>Times New Roman</vt:lpstr>
      <vt:lpstr>Trebuchet MS</vt:lpstr>
      <vt:lpstr>Wingdings 3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ПОРЯДОК РАЗРАБОТКИ ПРОГРАММЫ ПРОИЗВОДСТВЕННОГО ЭКОЛОГИЧЕСКОГО КОНТРОЛЯ В ОБЛАСТИ ОХРАНЫ АТМОСФЕРНОГО ВОЗДУХА</dc:title>
  <dc:creator>Анастасия С.Балабанова</dc:creator>
  <cp:lastModifiedBy>Анастасия С.Балабанова</cp:lastModifiedBy>
  <cp:revision>40</cp:revision>
  <dcterms:created xsi:type="dcterms:W3CDTF">2019-11-15T03:31:56Z</dcterms:created>
  <dcterms:modified xsi:type="dcterms:W3CDTF">2019-11-19T09:35:27Z</dcterms:modified>
</cp:coreProperties>
</file>