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14" r:id="rId2"/>
    <p:sldId id="330" r:id="rId3"/>
    <p:sldId id="334" r:id="rId4"/>
    <p:sldId id="326" r:id="rId5"/>
    <p:sldId id="342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35" r:id="rId14"/>
    <p:sldId id="354" r:id="rId15"/>
    <p:sldId id="355" r:id="rId16"/>
    <p:sldId id="338" r:id="rId17"/>
    <p:sldId id="356" r:id="rId18"/>
    <p:sldId id="324" r:id="rId19"/>
  </p:sldIdLst>
  <p:sldSz cx="9144000" cy="6858000" type="screen4x3"/>
  <p:notesSz cx="6802438" cy="99345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56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02B"/>
    <a:srgbClr val="26E658"/>
    <a:srgbClr val="3548D7"/>
    <a:srgbClr val="EADA04"/>
    <a:srgbClr val="D735C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05" autoAdjust="0"/>
    <p:restoredTop sz="94717" autoAdjust="0"/>
  </p:normalViewPr>
  <p:slideViewPr>
    <p:cSldViewPr>
      <p:cViewPr varScale="1">
        <p:scale>
          <a:sx n="104" d="100"/>
          <a:sy n="104" d="100"/>
        </p:scale>
        <p:origin x="-84" y="-414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9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2863" y="0"/>
            <a:ext cx="29479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1BAD2-FD01-452C-AFCC-12F32251950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7040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81550"/>
            <a:ext cx="5441950" cy="3911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6100"/>
            <a:ext cx="29479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2863" y="9436100"/>
            <a:ext cx="294798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FE481-1E84-4DE0-9589-48E680B6A5F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78713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682BA-F1F3-48A1-8B26-4883A81D24CB}" type="datetimeFigureOut">
              <a:rPr lang="ru-RU" smtClean="0"/>
              <a:pPr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8DED3-45CE-46EA-93BE-3D6D3074F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23942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715663" cy="7143776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0" y="0"/>
            <a:ext cx="9144000" cy="7097170"/>
            <a:chOff x="0" y="12990"/>
            <a:chExt cx="9144000" cy="709717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82" y="5728006"/>
              <a:ext cx="9132218" cy="1382154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72372"/>
            <a:stretch/>
          </p:blipFill>
          <p:spPr>
            <a:xfrm>
              <a:off x="0" y="12990"/>
              <a:ext cx="9144000" cy="1787444"/>
            </a:xfrm>
            <a:prstGeom prst="rect">
              <a:avLst/>
            </a:prstGeom>
          </p:spPr>
        </p:pic>
      </p:grpSp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Прямоугольник 1"/>
          <p:cNvSpPr/>
          <p:nvPr/>
        </p:nvSpPr>
        <p:spPr>
          <a:xfrm>
            <a:off x="-468560" y="6170841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Мочалова Татьяна Николаевна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председателя комитета государственного экологического надзора</a:t>
            </a:r>
            <a:endParaRPr lang="ru-RU" sz="12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11814" y="6486758"/>
            <a:ext cx="1120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Томск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19572" y="2413338"/>
            <a:ext cx="7704856" cy="1384995"/>
          </a:xfrm>
          <a:prstGeom prst="rect">
            <a:avLst/>
          </a:prstGeom>
          <a:effectLst>
            <a:glow rad="101600">
              <a:schemeClr val="accent3">
                <a:lumMod val="40000"/>
                <a:lumOff val="60000"/>
                <a:alpha val="6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Актуальные вопросы правоприменительной практики в области охраны атмосферного воздуха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796136" y="3090446"/>
            <a:ext cx="31683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79635" y="3244334"/>
            <a:ext cx="184731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30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213"/>
            <a:ext cx="9358282" cy="707214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689021" y="-27384"/>
            <a:ext cx="524303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2800" b="1" dirty="0" smtClean="0"/>
              <a:t>Региональный государственный</a:t>
            </a:r>
          </a:p>
          <a:p>
            <a:pPr algn="ctr">
              <a:defRPr/>
            </a:pPr>
            <a:r>
              <a:rPr lang="ru-RU" altLang="ru-RU" sz="2800" b="1" dirty="0" smtClean="0"/>
              <a:t>экологический надзор</a:t>
            </a:r>
            <a:endParaRPr lang="ru-RU" alt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2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39652" y="1700808"/>
            <a:ext cx="6264696" cy="936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439652" y="2747892"/>
            <a:ext cx="6264696" cy="936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439652" y="3821409"/>
            <a:ext cx="6264696" cy="936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439652" y="4943589"/>
            <a:ext cx="6264696" cy="118450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159732" y="2014249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Н</a:t>
            </a:r>
            <a:r>
              <a:rPr lang="ru-RU" dirty="0" smtClean="0">
                <a:solidFill>
                  <a:schemeClr val="bg1"/>
                </a:solidFill>
              </a:rPr>
              <a:t>адзор </a:t>
            </a:r>
            <a:r>
              <a:rPr lang="ru-RU" dirty="0">
                <a:solidFill>
                  <a:schemeClr val="bg1"/>
                </a:solidFill>
              </a:rPr>
              <a:t>за охраной атмосферного воздуха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60126" y="2889401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Надзор за </a:t>
            </a:r>
            <a:r>
              <a:rPr lang="ru-RU" dirty="0">
                <a:solidFill>
                  <a:schemeClr val="bg1"/>
                </a:solidFill>
              </a:rPr>
              <a:t>деятельностью в области обращения с отходами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59732" y="3945118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Надзор за </a:t>
            </a:r>
            <a:r>
              <a:rPr lang="ru-RU" dirty="0">
                <a:solidFill>
                  <a:schemeClr val="bg1"/>
                </a:solidFill>
              </a:rPr>
              <a:t>использованием и охраной водных объектов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59732" y="4894926"/>
            <a:ext cx="4626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Надзор за </a:t>
            </a:r>
            <a:r>
              <a:rPr lang="ru-RU" dirty="0">
                <a:solidFill>
                  <a:schemeClr val="bg1"/>
                </a:solidFill>
              </a:rPr>
              <a:t>геологическим изучением, рациональным использованием и охраной недр в отношении участков недр местного значения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340959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203849" y="-27384"/>
            <a:ext cx="59401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Государственный учет объектов, </a:t>
            </a:r>
          </a:p>
          <a:p>
            <a:pPr algn="ctr">
              <a:defRPr/>
            </a:pPr>
            <a:r>
              <a:rPr lang="ru-RU" altLang="ru-RU" sz="2600" b="1" dirty="0" smtClean="0"/>
              <a:t>оказывающих негативное воздействие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57890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3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413538" y="4221088"/>
            <a:ext cx="8316924" cy="1512168"/>
            <a:chOff x="0" y="13179"/>
            <a:chExt cx="7848872" cy="2031120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0" y="13179"/>
              <a:ext cx="7848872" cy="2031120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99151" y="112330"/>
              <a:ext cx="7650570" cy="183281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kern="1200" dirty="0" smtClean="0"/>
                <a:t>Объекты, оказывающие НВОС, подлежат постановке на </a:t>
              </a:r>
              <a:r>
                <a:rPr lang="ru-RU" b="1" kern="1200" dirty="0" smtClean="0"/>
                <a:t>государственный учет</a:t>
              </a:r>
              <a:r>
                <a:rPr lang="ru-RU" kern="1200" dirty="0" smtClean="0"/>
                <a:t> (</a:t>
              </a:r>
              <a:r>
                <a:rPr lang="ru-RU" kern="1200" dirty="0" err="1" smtClean="0"/>
                <a:t>п</a:t>
              </a:r>
              <a:r>
                <a:rPr lang="ru-RU" dirty="0" err="1" smtClean="0"/>
                <a:t>п</a:t>
              </a:r>
              <a:r>
                <a:rPr lang="ru-RU" dirty="0" smtClean="0"/>
                <a:t>. 1 и 2 ст. 69.2 Федерального закона № 7-ФЗ «Об охране окружающей среды»)</a:t>
              </a:r>
              <a:endParaRPr lang="ru-RU" kern="1200" dirty="0" smtClean="0"/>
            </a:p>
            <a:p>
              <a:pPr lvl="0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kern="12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39552" y="1844824"/>
            <a:ext cx="8064896" cy="2031120"/>
            <a:chOff x="0" y="2276140"/>
            <a:chExt cx="7848872" cy="2031120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0" y="2276140"/>
              <a:ext cx="7848872" cy="203112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3107219"/>
                <a:satOff val="19103"/>
                <a:lumOff val="-43333"/>
                <a:alphaOff val="0"/>
              </a:schemeClr>
            </a:fillRef>
            <a:effectRef idx="1">
              <a:schemeClr val="accent5">
                <a:hueOff val="-3107219"/>
                <a:satOff val="19103"/>
                <a:lumOff val="-43333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99151" y="2375291"/>
              <a:ext cx="7650570" cy="183281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b="1" kern="1200" dirty="0" smtClean="0"/>
                <a:t>Объект, оказывающий негативное воздействие на окружающую среду</a:t>
              </a:r>
              <a:r>
                <a:rPr lang="ru-RU" kern="1200" dirty="0" smtClean="0"/>
                <a:t> - объект капитального строительства и (или) другой объект, а также их совокупность, объединенные единым назначением и (или) неразрывно связанные физически или технологически и расположенные в пределах одного или нескольких земельных участков</a:t>
              </a:r>
            </a:p>
            <a:p>
              <a:pPr lvl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203849" y="-27384"/>
            <a:ext cx="59401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Категории объектов, </a:t>
            </a:r>
          </a:p>
          <a:p>
            <a:pPr algn="ctr">
              <a:defRPr/>
            </a:pPr>
            <a:r>
              <a:rPr lang="ru-RU" altLang="ru-RU" sz="2600" b="1" dirty="0" smtClean="0"/>
              <a:t>оказывающих негативное воздействие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4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6" name="Полилиния 5"/>
          <p:cNvSpPr/>
          <p:nvPr/>
        </p:nvSpPr>
        <p:spPr>
          <a:xfrm>
            <a:off x="323528" y="1343930"/>
            <a:ext cx="1038005" cy="1482863"/>
          </a:xfrm>
          <a:custGeom>
            <a:avLst/>
            <a:gdLst>
              <a:gd name="connsiteX0" fmla="*/ 0 w 1482862"/>
              <a:gd name="connsiteY0" fmla="*/ 0 h 1038004"/>
              <a:gd name="connsiteX1" fmla="*/ 963860 w 1482862"/>
              <a:gd name="connsiteY1" fmla="*/ 0 h 1038004"/>
              <a:gd name="connsiteX2" fmla="*/ 1482862 w 1482862"/>
              <a:gd name="connsiteY2" fmla="*/ 519002 h 1038004"/>
              <a:gd name="connsiteX3" fmla="*/ 963860 w 1482862"/>
              <a:gd name="connsiteY3" fmla="*/ 1038004 h 1038004"/>
              <a:gd name="connsiteX4" fmla="*/ 0 w 1482862"/>
              <a:gd name="connsiteY4" fmla="*/ 1038004 h 1038004"/>
              <a:gd name="connsiteX5" fmla="*/ 519002 w 1482862"/>
              <a:gd name="connsiteY5" fmla="*/ 519002 h 1038004"/>
              <a:gd name="connsiteX6" fmla="*/ 0 w 1482862"/>
              <a:gd name="connsiteY6" fmla="*/ 0 h 103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82862" h="1038004">
                <a:moveTo>
                  <a:pt x="1482862" y="0"/>
                </a:moveTo>
                <a:lnTo>
                  <a:pt x="1482862" y="674702"/>
                </a:lnTo>
                <a:lnTo>
                  <a:pt x="741431" y="1038004"/>
                </a:lnTo>
                <a:lnTo>
                  <a:pt x="0" y="674702"/>
                </a:lnTo>
                <a:lnTo>
                  <a:pt x="0" y="0"/>
                </a:lnTo>
                <a:lnTo>
                  <a:pt x="741431" y="363302"/>
                </a:lnTo>
                <a:lnTo>
                  <a:pt x="1482862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15" tIns="537418" rIns="18416" bIns="53741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900" kern="1200" dirty="0" smtClean="0"/>
              <a:t>I</a:t>
            </a:r>
            <a:endParaRPr lang="ru-RU" sz="2900" kern="1200" dirty="0"/>
          </a:p>
        </p:txBody>
      </p:sp>
      <p:sp>
        <p:nvSpPr>
          <p:cNvPr id="7" name="Полилиния 6"/>
          <p:cNvSpPr/>
          <p:nvPr/>
        </p:nvSpPr>
        <p:spPr>
          <a:xfrm>
            <a:off x="1354298" y="1358514"/>
            <a:ext cx="5057996" cy="963861"/>
          </a:xfrm>
          <a:custGeom>
            <a:avLst/>
            <a:gdLst>
              <a:gd name="connsiteX0" fmla="*/ 160647 w 963860"/>
              <a:gd name="connsiteY0" fmla="*/ 0 h 5057995"/>
              <a:gd name="connsiteX1" fmla="*/ 803213 w 963860"/>
              <a:gd name="connsiteY1" fmla="*/ 0 h 5057995"/>
              <a:gd name="connsiteX2" fmla="*/ 963860 w 963860"/>
              <a:gd name="connsiteY2" fmla="*/ 160647 h 5057995"/>
              <a:gd name="connsiteX3" fmla="*/ 963860 w 963860"/>
              <a:gd name="connsiteY3" fmla="*/ 5057995 h 5057995"/>
              <a:gd name="connsiteX4" fmla="*/ 963860 w 963860"/>
              <a:gd name="connsiteY4" fmla="*/ 5057995 h 5057995"/>
              <a:gd name="connsiteX5" fmla="*/ 0 w 963860"/>
              <a:gd name="connsiteY5" fmla="*/ 5057995 h 5057995"/>
              <a:gd name="connsiteX6" fmla="*/ 0 w 963860"/>
              <a:gd name="connsiteY6" fmla="*/ 5057995 h 5057995"/>
              <a:gd name="connsiteX7" fmla="*/ 0 w 963860"/>
              <a:gd name="connsiteY7" fmla="*/ 160647 h 5057995"/>
              <a:gd name="connsiteX8" fmla="*/ 160647 w 963860"/>
              <a:gd name="connsiteY8" fmla="*/ 0 h 505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3860" h="5057995">
                <a:moveTo>
                  <a:pt x="963860" y="843020"/>
                </a:moveTo>
                <a:lnTo>
                  <a:pt x="963860" y="4214975"/>
                </a:lnTo>
                <a:cubicBezTo>
                  <a:pt x="963860" y="4680561"/>
                  <a:pt x="950154" y="5057992"/>
                  <a:pt x="933247" y="5057992"/>
                </a:cubicBezTo>
                <a:lnTo>
                  <a:pt x="0" y="5057992"/>
                </a:lnTo>
                <a:lnTo>
                  <a:pt x="0" y="5057992"/>
                </a:lnTo>
                <a:lnTo>
                  <a:pt x="0" y="3"/>
                </a:lnTo>
                <a:lnTo>
                  <a:pt x="0" y="3"/>
                </a:lnTo>
                <a:lnTo>
                  <a:pt x="933247" y="3"/>
                </a:lnTo>
                <a:cubicBezTo>
                  <a:pt x="950154" y="3"/>
                  <a:pt x="963860" y="377434"/>
                  <a:pt x="963860" y="843020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3" tIns="57212" rIns="57212" bIns="57213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1600" b="1" kern="1200" dirty="0" smtClean="0"/>
              <a:t>объекты, оказывающие значительное негативное воздействие на окружающую среду</a:t>
            </a:r>
            <a:endParaRPr lang="ru-RU" sz="1600" b="1" kern="1200" dirty="0">
              <a:solidFill>
                <a:schemeClr val="tx1"/>
              </a:solidFill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323528" y="2631336"/>
            <a:ext cx="1038004" cy="1482862"/>
          </a:xfrm>
          <a:custGeom>
            <a:avLst/>
            <a:gdLst>
              <a:gd name="connsiteX0" fmla="*/ 0 w 1482862"/>
              <a:gd name="connsiteY0" fmla="*/ 0 h 1038004"/>
              <a:gd name="connsiteX1" fmla="*/ 963860 w 1482862"/>
              <a:gd name="connsiteY1" fmla="*/ 0 h 1038004"/>
              <a:gd name="connsiteX2" fmla="*/ 1482862 w 1482862"/>
              <a:gd name="connsiteY2" fmla="*/ 519002 h 1038004"/>
              <a:gd name="connsiteX3" fmla="*/ 963860 w 1482862"/>
              <a:gd name="connsiteY3" fmla="*/ 1038004 h 1038004"/>
              <a:gd name="connsiteX4" fmla="*/ 0 w 1482862"/>
              <a:gd name="connsiteY4" fmla="*/ 1038004 h 1038004"/>
              <a:gd name="connsiteX5" fmla="*/ 519002 w 1482862"/>
              <a:gd name="connsiteY5" fmla="*/ 519002 h 1038004"/>
              <a:gd name="connsiteX6" fmla="*/ 0 w 1482862"/>
              <a:gd name="connsiteY6" fmla="*/ 0 h 103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82862" h="1038004">
                <a:moveTo>
                  <a:pt x="1482862" y="0"/>
                </a:moveTo>
                <a:lnTo>
                  <a:pt x="1482862" y="674702"/>
                </a:lnTo>
                <a:lnTo>
                  <a:pt x="741431" y="1038004"/>
                </a:lnTo>
                <a:lnTo>
                  <a:pt x="0" y="674702"/>
                </a:lnTo>
                <a:lnTo>
                  <a:pt x="0" y="0"/>
                </a:lnTo>
                <a:lnTo>
                  <a:pt x="741431" y="363302"/>
                </a:lnTo>
                <a:lnTo>
                  <a:pt x="1482862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15" tIns="537417" rIns="18415" bIns="53741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900" kern="1200" dirty="0" smtClean="0"/>
              <a:t>II</a:t>
            </a:r>
            <a:endParaRPr lang="ru-RU" sz="2900" kern="1200" dirty="0"/>
          </a:p>
        </p:txBody>
      </p:sp>
      <p:sp>
        <p:nvSpPr>
          <p:cNvPr id="17" name="Полилиния 16"/>
          <p:cNvSpPr/>
          <p:nvPr/>
        </p:nvSpPr>
        <p:spPr>
          <a:xfrm>
            <a:off x="1361531" y="2631337"/>
            <a:ext cx="5057996" cy="963861"/>
          </a:xfrm>
          <a:custGeom>
            <a:avLst/>
            <a:gdLst>
              <a:gd name="connsiteX0" fmla="*/ 160647 w 963860"/>
              <a:gd name="connsiteY0" fmla="*/ 0 h 5057995"/>
              <a:gd name="connsiteX1" fmla="*/ 803213 w 963860"/>
              <a:gd name="connsiteY1" fmla="*/ 0 h 5057995"/>
              <a:gd name="connsiteX2" fmla="*/ 963860 w 963860"/>
              <a:gd name="connsiteY2" fmla="*/ 160647 h 5057995"/>
              <a:gd name="connsiteX3" fmla="*/ 963860 w 963860"/>
              <a:gd name="connsiteY3" fmla="*/ 5057995 h 5057995"/>
              <a:gd name="connsiteX4" fmla="*/ 963860 w 963860"/>
              <a:gd name="connsiteY4" fmla="*/ 5057995 h 5057995"/>
              <a:gd name="connsiteX5" fmla="*/ 0 w 963860"/>
              <a:gd name="connsiteY5" fmla="*/ 5057995 h 5057995"/>
              <a:gd name="connsiteX6" fmla="*/ 0 w 963860"/>
              <a:gd name="connsiteY6" fmla="*/ 5057995 h 5057995"/>
              <a:gd name="connsiteX7" fmla="*/ 0 w 963860"/>
              <a:gd name="connsiteY7" fmla="*/ 160647 h 5057995"/>
              <a:gd name="connsiteX8" fmla="*/ 160647 w 963860"/>
              <a:gd name="connsiteY8" fmla="*/ 0 h 505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3860" h="5057995">
                <a:moveTo>
                  <a:pt x="963860" y="843020"/>
                </a:moveTo>
                <a:lnTo>
                  <a:pt x="963860" y="4214975"/>
                </a:lnTo>
                <a:cubicBezTo>
                  <a:pt x="963860" y="4680561"/>
                  <a:pt x="950154" y="5057992"/>
                  <a:pt x="933247" y="5057992"/>
                </a:cubicBezTo>
                <a:lnTo>
                  <a:pt x="0" y="5057992"/>
                </a:lnTo>
                <a:lnTo>
                  <a:pt x="0" y="5057992"/>
                </a:lnTo>
                <a:lnTo>
                  <a:pt x="0" y="3"/>
                </a:lnTo>
                <a:lnTo>
                  <a:pt x="0" y="3"/>
                </a:lnTo>
                <a:lnTo>
                  <a:pt x="933247" y="3"/>
                </a:lnTo>
                <a:cubicBezTo>
                  <a:pt x="950154" y="3"/>
                  <a:pt x="963860" y="377434"/>
                  <a:pt x="963860" y="843020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3" tIns="57212" rIns="57212" bIns="57213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1600" b="1" kern="1200" dirty="0" smtClean="0"/>
              <a:t>объекты, оказывающие умеренное негативное воздействие на окружающую среду</a:t>
            </a:r>
            <a:endParaRPr lang="ru-RU" sz="1600" b="1" kern="1200" dirty="0"/>
          </a:p>
        </p:txBody>
      </p:sp>
      <p:sp>
        <p:nvSpPr>
          <p:cNvPr id="30" name="Полилиния 29"/>
          <p:cNvSpPr/>
          <p:nvPr/>
        </p:nvSpPr>
        <p:spPr>
          <a:xfrm>
            <a:off x="323528" y="3918742"/>
            <a:ext cx="1038004" cy="1482862"/>
          </a:xfrm>
          <a:custGeom>
            <a:avLst/>
            <a:gdLst>
              <a:gd name="connsiteX0" fmla="*/ 0 w 1482862"/>
              <a:gd name="connsiteY0" fmla="*/ 0 h 1038004"/>
              <a:gd name="connsiteX1" fmla="*/ 963860 w 1482862"/>
              <a:gd name="connsiteY1" fmla="*/ 0 h 1038004"/>
              <a:gd name="connsiteX2" fmla="*/ 1482862 w 1482862"/>
              <a:gd name="connsiteY2" fmla="*/ 519002 h 1038004"/>
              <a:gd name="connsiteX3" fmla="*/ 963860 w 1482862"/>
              <a:gd name="connsiteY3" fmla="*/ 1038004 h 1038004"/>
              <a:gd name="connsiteX4" fmla="*/ 0 w 1482862"/>
              <a:gd name="connsiteY4" fmla="*/ 1038004 h 1038004"/>
              <a:gd name="connsiteX5" fmla="*/ 519002 w 1482862"/>
              <a:gd name="connsiteY5" fmla="*/ 519002 h 1038004"/>
              <a:gd name="connsiteX6" fmla="*/ 0 w 1482862"/>
              <a:gd name="connsiteY6" fmla="*/ 0 h 103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82862" h="1038004">
                <a:moveTo>
                  <a:pt x="1482862" y="0"/>
                </a:moveTo>
                <a:lnTo>
                  <a:pt x="1482862" y="674702"/>
                </a:lnTo>
                <a:lnTo>
                  <a:pt x="741431" y="1038004"/>
                </a:lnTo>
                <a:lnTo>
                  <a:pt x="0" y="674702"/>
                </a:lnTo>
                <a:lnTo>
                  <a:pt x="0" y="0"/>
                </a:lnTo>
                <a:lnTo>
                  <a:pt x="741431" y="363302"/>
                </a:lnTo>
                <a:lnTo>
                  <a:pt x="1482862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415" tIns="537417" rIns="18415" bIns="53741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900" kern="1200" dirty="0" smtClean="0"/>
              <a:t>III</a:t>
            </a:r>
            <a:endParaRPr lang="ru-RU" sz="2900" kern="1200" dirty="0"/>
          </a:p>
        </p:txBody>
      </p:sp>
      <p:sp>
        <p:nvSpPr>
          <p:cNvPr id="31" name="Полилиния 30"/>
          <p:cNvSpPr/>
          <p:nvPr/>
        </p:nvSpPr>
        <p:spPr>
          <a:xfrm>
            <a:off x="1361531" y="3918741"/>
            <a:ext cx="5057996" cy="963861"/>
          </a:xfrm>
          <a:custGeom>
            <a:avLst/>
            <a:gdLst>
              <a:gd name="connsiteX0" fmla="*/ 160647 w 963860"/>
              <a:gd name="connsiteY0" fmla="*/ 0 h 5057995"/>
              <a:gd name="connsiteX1" fmla="*/ 803213 w 963860"/>
              <a:gd name="connsiteY1" fmla="*/ 0 h 5057995"/>
              <a:gd name="connsiteX2" fmla="*/ 963860 w 963860"/>
              <a:gd name="connsiteY2" fmla="*/ 160647 h 5057995"/>
              <a:gd name="connsiteX3" fmla="*/ 963860 w 963860"/>
              <a:gd name="connsiteY3" fmla="*/ 5057995 h 5057995"/>
              <a:gd name="connsiteX4" fmla="*/ 963860 w 963860"/>
              <a:gd name="connsiteY4" fmla="*/ 5057995 h 5057995"/>
              <a:gd name="connsiteX5" fmla="*/ 0 w 963860"/>
              <a:gd name="connsiteY5" fmla="*/ 5057995 h 5057995"/>
              <a:gd name="connsiteX6" fmla="*/ 0 w 963860"/>
              <a:gd name="connsiteY6" fmla="*/ 5057995 h 5057995"/>
              <a:gd name="connsiteX7" fmla="*/ 0 w 963860"/>
              <a:gd name="connsiteY7" fmla="*/ 160647 h 5057995"/>
              <a:gd name="connsiteX8" fmla="*/ 160647 w 963860"/>
              <a:gd name="connsiteY8" fmla="*/ 0 h 505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63860" h="5057995">
                <a:moveTo>
                  <a:pt x="963860" y="843020"/>
                </a:moveTo>
                <a:lnTo>
                  <a:pt x="963860" y="4214975"/>
                </a:lnTo>
                <a:cubicBezTo>
                  <a:pt x="963860" y="4680561"/>
                  <a:pt x="950154" y="5057992"/>
                  <a:pt x="933247" y="5057992"/>
                </a:cubicBezTo>
                <a:lnTo>
                  <a:pt x="0" y="5057992"/>
                </a:lnTo>
                <a:lnTo>
                  <a:pt x="0" y="5057992"/>
                </a:lnTo>
                <a:lnTo>
                  <a:pt x="0" y="3"/>
                </a:lnTo>
                <a:lnTo>
                  <a:pt x="0" y="3"/>
                </a:lnTo>
                <a:lnTo>
                  <a:pt x="933247" y="3"/>
                </a:lnTo>
                <a:cubicBezTo>
                  <a:pt x="950154" y="3"/>
                  <a:pt x="963860" y="377434"/>
                  <a:pt x="963860" y="843020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3" tIns="57212" rIns="57212" bIns="57213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1600" b="1" kern="1200" dirty="0" smtClean="0"/>
              <a:t>объекты, оказывающие незначительное негативное воздействие на окружающую среду</a:t>
            </a:r>
            <a:endParaRPr lang="ru-RU" sz="1600" b="1" kern="1200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323528" y="5113040"/>
            <a:ext cx="1039018" cy="1484312"/>
            <a:chOff x="1" y="1179"/>
            <a:chExt cx="1039018" cy="1484312"/>
          </a:xfrm>
          <a:solidFill>
            <a:schemeClr val="accent3">
              <a:lumMod val="50000"/>
            </a:schemeClr>
          </a:solidFill>
        </p:grpSpPr>
        <p:sp>
          <p:nvSpPr>
            <p:cNvPr id="10" name="Нашивка 9"/>
            <p:cNvSpPr/>
            <p:nvPr/>
          </p:nvSpPr>
          <p:spPr>
            <a:xfrm rot="5400000">
              <a:off x="-222646" y="223826"/>
              <a:ext cx="1484312" cy="1039018"/>
            </a:xfrm>
            <a:prstGeom prst="chevron">
              <a:avLst/>
            </a:prstGeom>
            <a:grpFill/>
            <a:ln cmpd="sng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Нашивка 4"/>
            <p:cNvSpPr/>
            <p:nvPr/>
          </p:nvSpPr>
          <p:spPr>
            <a:xfrm>
              <a:off x="1" y="520688"/>
              <a:ext cx="1039018" cy="445294"/>
            </a:xfrm>
            <a:prstGeom prst="rect">
              <a:avLst/>
            </a:prstGeom>
            <a:grpFill/>
            <a:ln cmpd="sng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100" kern="1200"/>
            </a:p>
          </p:txBody>
        </p:sp>
      </p:grpSp>
      <p:pic>
        <p:nvPicPr>
          <p:cNvPr id="13" name="Picture 6" descr="http://333v.ru/uploads/08/08cd309eaef1434a09bc5d7ca08035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869160"/>
            <a:ext cx="1979712" cy="1597968"/>
          </a:xfrm>
          <a:prstGeom prst="rect">
            <a:avLst/>
          </a:prstGeom>
          <a:noFill/>
        </p:spPr>
      </p:pic>
      <p:sp>
        <p:nvSpPr>
          <p:cNvPr id="15" name="Стрелка вправо 14"/>
          <p:cNvSpPr/>
          <p:nvPr/>
        </p:nvSpPr>
        <p:spPr bwMode="auto">
          <a:xfrm>
            <a:off x="6444208" y="5445224"/>
            <a:ext cx="720080" cy="288032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5661248"/>
            <a:ext cx="64807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0" dirty="0" smtClean="0">
                <a:solidFill>
                  <a:schemeClr val="bg1"/>
                </a:solidFill>
              </a:rPr>
              <a:t>IV</a:t>
            </a:r>
            <a:endParaRPr lang="ru-RU" sz="2900" dirty="0">
              <a:solidFill>
                <a:schemeClr val="bg1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361531" y="5085184"/>
            <a:ext cx="5081664" cy="989716"/>
            <a:chOff x="1039018" y="2625605"/>
            <a:chExt cx="5056981" cy="989716"/>
          </a:xfrm>
        </p:grpSpPr>
        <p:sp>
          <p:nvSpPr>
            <p:cNvPr id="20" name="Прямоугольник с двумя скругленными соседними углами 19"/>
            <p:cNvSpPr/>
            <p:nvPr/>
          </p:nvSpPr>
          <p:spPr>
            <a:xfrm rot="5400000">
              <a:off x="3072653" y="591974"/>
              <a:ext cx="989712" cy="5056981"/>
            </a:xfrm>
            <a:prstGeom prst="round2Same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Прямоугольник 20"/>
            <p:cNvSpPr/>
            <p:nvPr/>
          </p:nvSpPr>
          <p:spPr>
            <a:xfrm>
              <a:off x="1039018" y="2625605"/>
              <a:ext cx="5009883" cy="87060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9525" rIns="9525" bIns="9525" numCol="1" spcCol="1270" anchor="ctr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600" b="1" kern="1200" dirty="0" smtClean="0"/>
                <a:t>объекты, оказывающие минимальное негативное воздействие на окружающую среду</a:t>
              </a:r>
              <a:endParaRPr lang="ru-RU" sz="1600" b="1" kern="1200" dirty="0"/>
            </a:p>
          </p:txBody>
        </p:sp>
      </p:grpSp>
      <p:pic>
        <p:nvPicPr>
          <p:cNvPr id="22" name="Picture 16" descr="\\92.63.73.36\obmen\Руцкая Л.Н\Smoke.gif"/>
          <p:cNvPicPr>
            <a:picLocks noChangeAspect="1" noChangeArrowheads="1" noCrop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6084168" y="3068960"/>
            <a:ext cx="3571875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Freeform 415"/>
          <p:cNvSpPr>
            <a:spLocks noEditPoints="1"/>
          </p:cNvSpPr>
          <p:nvPr/>
        </p:nvSpPr>
        <p:spPr bwMode="auto">
          <a:xfrm>
            <a:off x="7668344" y="4437112"/>
            <a:ext cx="432048" cy="360040"/>
          </a:xfrm>
          <a:custGeom>
            <a:avLst/>
            <a:gdLst/>
            <a:ahLst/>
            <a:cxnLst>
              <a:cxn ang="0">
                <a:pos x="1750" y="1126"/>
              </a:cxn>
              <a:cxn ang="0">
                <a:pos x="1589" y="0"/>
              </a:cxn>
              <a:cxn ang="0">
                <a:pos x="744" y="0"/>
              </a:cxn>
              <a:cxn ang="0">
                <a:pos x="603" y="1085"/>
              </a:cxn>
              <a:cxn ang="0">
                <a:pos x="0" y="1940"/>
              </a:cxn>
              <a:cxn ang="0">
                <a:pos x="2313" y="1930"/>
              </a:cxn>
              <a:cxn ang="0">
                <a:pos x="1750" y="1126"/>
              </a:cxn>
              <a:cxn ang="0">
                <a:pos x="909" y="1072"/>
              </a:cxn>
              <a:cxn ang="0">
                <a:pos x="909" y="1072"/>
              </a:cxn>
              <a:cxn ang="0">
                <a:pos x="609" y="1856"/>
              </a:cxn>
              <a:cxn ang="0">
                <a:pos x="377" y="1856"/>
              </a:cxn>
              <a:cxn ang="0">
                <a:pos x="786" y="1072"/>
              </a:cxn>
              <a:cxn ang="0">
                <a:pos x="879" y="54"/>
              </a:cxn>
              <a:cxn ang="0">
                <a:pos x="969" y="54"/>
              </a:cxn>
              <a:cxn ang="0">
                <a:pos x="909" y="1072"/>
              </a:cxn>
            </a:cxnLst>
            <a:rect l="0" t="0" r="r" b="b"/>
            <a:pathLst>
              <a:path w="2313" h="1940">
                <a:moveTo>
                  <a:pt x="1750" y="1126"/>
                </a:moveTo>
                <a:cubicBezTo>
                  <a:pt x="1657" y="881"/>
                  <a:pt x="1589" y="0"/>
                  <a:pt x="1589" y="0"/>
                </a:cubicBezTo>
                <a:lnTo>
                  <a:pt x="744" y="0"/>
                </a:lnTo>
                <a:cubicBezTo>
                  <a:pt x="744" y="0"/>
                  <a:pt x="685" y="847"/>
                  <a:pt x="603" y="1085"/>
                </a:cubicBezTo>
                <a:cubicBezTo>
                  <a:pt x="463" y="1498"/>
                  <a:pt x="0" y="1940"/>
                  <a:pt x="0" y="1940"/>
                </a:cubicBezTo>
                <a:lnTo>
                  <a:pt x="2313" y="1930"/>
                </a:lnTo>
                <a:cubicBezTo>
                  <a:pt x="2313" y="1930"/>
                  <a:pt x="1890" y="1498"/>
                  <a:pt x="1750" y="1126"/>
                </a:cubicBezTo>
                <a:close/>
                <a:moveTo>
                  <a:pt x="909" y="1072"/>
                </a:moveTo>
                <a:lnTo>
                  <a:pt x="909" y="1072"/>
                </a:lnTo>
                <a:cubicBezTo>
                  <a:pt x="847" y="1334"/>
                  <a:pt x="609" y="1856"/>
                  <a:pt x="609" y="1856"/>
                </a:cubicBezTo>
                <a:lnTo>
                  <a:pt x="377" y="1856"/>
                </a:lnTo>
                <a:cubicBezTo>
                  <a:pt x="377" y="1856"/>
                  <a:pt x="677" y="1449"/>
                  <a:pt x="786" y="1072"/>
                </a:cubicBezTo>
                <a:cubicBezTo>
                  <a:pt x="837" y="894"/>
                  <a:pt x="879" y="54"/>
                  <a:pt x="879" y="54"/>
                </a:cubicBezTo>
                <a:lnTo>
                  <a:pt x="969" y="54"/>
                </a:lnTo>
                <a:cubicBezTo>
                  <a:pt x="969" y="54"/>
                  <a:pt x="955" y="876"/>
                  <a:pt x="909" y="107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ru-RU" sz="1200" dirty="0">
              <a:cs typeface="Arial" charset="0"/>
            </a:endParaRPr>
          </a:p>
        </p:txBody>
      </p:sp>
      <p:pic>
        <p:nvPicPr>
          <p:cNvPr id="25" name="Picture 2" descr="http://slinky.me/uploads/pic/8/original_fu_53eeae6107201.gif"/>
          <p:cNvPicPr>
            <a:picLocks noChangeAspect="1" noChangeArrowheads="1" noCrop="1"/>
          </p:cNvPicPr>
          <p:nvPr/>
        </p:nvPicPr>
        <p:blipFill>
          <a:blip r:embed="rId5" cstate="print">
            <a:grayscl/>
            <a:lum/>
          </a:blip>
          <a:srcRect/>
          <a:stretch>
            <a:fillRect/>
          </a:stretch>
        </p:blipFill>
        <p:spPr bwMode="auto">
          <a:xfrm>
            <a:off x="6804248" y="1196752"/>
            <a:ext cx="2160240" cy="12241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6" name="Picture 4" descr="http://www.kireevsk-live.ru/novosti/2013-2/527b227c67e464.066684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492897"/>
            <a:ext cx="2160240" cy="1008112"/>
          </a:xfrm>
          <a:prstGeom prst="rect">
            <a:avLst/>
          </a:prstGeom>
          <a:noFill/>
        </p:spPr>
      </p:pic>
      <p:sp>
        <p:nvSpPr>
          <p:cNvPr id="27" name="Стрелка вправо 26"/>
          <p:cNvSpPr/>
          <p:nvPr/>
        </p:nvSpPr>
        <p:spPr bwMode="auto">
          <a:xfrm>
            <a:off x="6419527" y="4293096"/>
            <a:ext cx="1176809" cy="288032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Стрелка вправо 27"/>
          <p:cNvSpPr/>
          <p:nvPr/>
        </p:nvSpPr>
        <p:spPr bwMode="auto">
          <a:xfrm>
            <a:off x="6396870" y="1700808"/>
            <a:ext cx="407378" cy="216024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Стрелка вправо 28"/>
          <p:cNvSpPr/>
          <p:nvPr/>
        </p:nvSpPr>
        <p:spPr bwMode="auto">
          <a:xfrm>
            <a:off x="6412294" y="2996952"/>
            <a:ext cx="391954" cy="216024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08650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17" grpId="0" animBg="1"/>
      <p:bldP spid="30" grpId="0" animBg="1"/>
      <p:bldP spid="31" grpId="0" animBg="1"/>
      <p:bldP spid="15" grpId="0" animBg="1"/>
      <p:bldP spid="24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357158" y="2500306"/>
            <a:ext cx="857256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b="1" dirty="0" smtClean="0"/>
          </a:p>
          <a:p>
            <a:pPr algn="just">
              <a:defRPr/>
            </a:pPr>
            <a:r>
              <a:rPr lang="ru-RU" sz="2000" dirty="0" smtClean="0"/>
              <a:t>Осуществление хозяйственной и (или) иной деятельности:</a:t>
            </a:r>
          </a:p>
          <a:p>
            <a:pPr algn="just">
              <a:defRPr/>
            </a:pPr>
            <a:r>
              <a:rPr lang="ru-RU" sz="2000" dirty="0" smtClean="0"/>
              <a:t> по добыче сырой нефти и природного газа, включая переработку природного газа</a:t>
            </a:r>
          </a:p>
          <a:p>
            <a:pPr algn="just">
              <a:defRPr/>
            </a:pPr>
            <a:r>
              <a:rPr lang="ru-RU" sz="2000" dirty="0" smtClean="0"/>
              <a:t>по производству нефтепродуктов</a:t>
            </a:r>
          </a:p>
          <a:p>
            <a:pPr algn="just">
              <a:defRPr/>
            </a:pPr>
            <a:r>
              <a:rPr lang="ru-RU" sz="2000" dirty="0" smtClean="0"/>
              <a:t> по обеспечению электрической энергией, газом и паром с использованием оборудования (с установленной электрической мощностью 250 МВт и более при потреблении в качестве основного твердого и (или) жидкого топлива или с установленной электрической мощностью 500 МВт и более при потреблении в качестве основного газообразного топлива)</a:t>
            </a:r>
          </a:p>
          <a:p>
            <a:pPr algn="just">
              <a:defRPr/>
            </a:pPr>
            <a:r>
              <a:rPr lang="ru-RU" sz="2000" dirty="0" smtClean="0"/>
              <a:t>по производству химических веществ и химических продуктов органических и неорганических веществ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428596" y="2428867"/>
            <a:ext cx="8286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 smtClean="0"/>
              <a:t>Осуществление хозяйственной и (или) иной деятельности:</a:t>
            </a:r>
          </a:p>
          <a:p>
            <a:pPr algn="just">
              <a:defRPr/>
            </a:pPr>
            <a:r>
              <a:rPr lang="ru-RU" sz="2400" dirty="0" smtClean="0"/>
              <a:t> по сбору и обработке сточных вод в части, касающейся очистки сточных вод централизованных систем водоотведения (канализации) (с объемом 20 тыс. куб. метров в сутки отводимых сточных вод и более)</a:t>
            </a:r>
          </a:p>
          <a:p>
            <a:pPr algn="just">
              <a:defRPr/>
            </a:pPr>
            <a:r>
              <a:rPr lang="ru-RU" sz="2400" dirty="0" smtClean="0"/>
              <a:t>по производству отдельных пищевых продуктов</a:t>
            </a:r>
          </a:p>
          <a:p>
            <a:pPr algn="just">
              <a:defRPr/>
            </a:pPr>
            <a:r>
              <a:rPr lang="ru-RU" sz="2400" dirty="0" smtClean="0"/>
              <a:t>по разведению сельскохозяйственной птицы (с проектной мощностью 40 тыс. </a:t>
            </a:r>
            <a:r>
              <a:rPr lang="ru-RU" sz="2400" dirty="0" err="1" smtClean="0"/>
              <a:t>птицемест</a:t>
            </a:r>
            <a:r>
              <a:rPr lang="ru-RU" sz="2400" dirty="0" smtClean="0"/>
              <a:t> и более)</a:t>
            </a:r>
          </a:p>
          <a:p>
            <a:pPr algn="just">
              <a:defRPr/>
            </a:pPr>
            <a:r>
              <a:rPr lang="ru-RU" sz="2400" dirty="0" smtClean="0"/>
              <a:t>по выращиванию и разведению свиней (с проектной мощностью 2000 мест и более), свиноматок (с проектной мощностью 750 мест и более</a:t>
            </a:r>
            <a:r>
              <a:rPr lang="ru-RU" dirty="0" smtClean="0"/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 І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357158" y="2428867"/>
            <a:ext cx="84296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 smtClean="0"/>
              <a:t>Осуществление хозяйственной и (или) иной деятельности:</a:t>
            </a:r>
          </a:p>
          <a:p>
            <a:pPr algn="just">
              <a:defRPr/>
            </a:pPr>
            <a:r>
              <a:rPr lang="ru-RU" sz="2400" dirty="0" smtClean="0"/>
              <a:t> по обеспечению электрической энергией, газом и паром с использованием оборудования (с установленной электрической мощностью менее 250 МВт при потреблении в качестве основного твердого и (или) жидкого топлива или с установленной электрической мощностью менее 500 МВт при потреблении в качестве основного газообразного топлива)</a:t>
            </a:r>
          </a:p>
          <a:p>
            <a:pPr algn="just">
              <a:defRPr/>
            </a:pPr>
            <a:r>
              <a:rPr lang="ru-RU" sz="2400" dirty="0" smtClean="0"/>
              <a:t>по сбору и обработке сточных вод в части, касающейся очистки сточных вод централизованных систем водоотведения (канализации) (с объемом менее 20 тыс. куб. метров отводимых сточных вод в сутки);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 І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642910" y="2714620"/>
            <a:ext cx="78581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000" dirty="0" smtClean="0"/>
              <a:t>Осуществление хозяйственной и (или) иной деятельности:</a:t>
            </a:r>
          </a:p>
          <a:p>
            <a:pPr algn="just">
              <a:defRPr/>
            </a:pPr>
            <a:r>
              <a:rPr lang="ru-RU" sz="2000" dirty="0" smtClean="0"/>
              <a:t> по производству отдельных пищевых продуктов</a:t>
            </a:r>
          </a:p>
          <a:p>
            <a:pPr algn="just">
              <a:defRPr/>
            </a:pPr>
            <a:r>
              <a:rPr lang="ru-RU" sz="2000" dirty="0" smtClean="0"/>
              <a:t>по разведению сельскохозяйственной птицы (с проектной мощностью менее 40 тыс. </a:t>
            </a:r>
            <a:r>
              <a:rPr lang="ru-RU" sz="2000" dirty="0" err="1" smtClean="0"/>
              <a:t>птицемест</a:t>
            </a:r>
            <a:r>
              <a:rPr lang="ru-RU" sz="2000" dirty="0" smtClean="0"/>
              <a:t>), крупного рогатого скота (с проектной мощностью 400 мест и более);</a:t>
            </a:r>
          </a:p>
          <a:p>
            <a:pPr algn="just">
              <a:defRPr/>
            </a:pPr>
            <a:r>
              <a:rPr lang="ru-RU" sz="2000" dirty="0" smtClean="0"/>
              <a:t>по выращиванию и разведению свиней (с проектной мощностью менее 2000 мест), свиноматок (с проектной мощностью менее 750 мест)</a:t>
            </a:r>
          </a:p>
          <a:p>
            <a:pPr algn="just">
              <a:defRPr/>
            </a:pPr>
            <a:r>
              <a:rPr lang="ru-RU" sz="2000" dirty="0" smtClean="0"/>
              <a:t>по эксплуатации ядерных установок, в том числе атомных станций (за исключением исследовательских ядерных установок нулевой мощности)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 І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571472" y="2571743"/>
            <a:ext cx="821537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/>
              <a:t>Осуществление хозяйственной и (или) иной деятельности:</a:t>
            </a:r>
          </a:p>
          <a:p>
            <a:pPr algn="just">
              <a:defRPr/>
            </a:pPr>
            <a:r>
              <a:rPr lang="ru-RU" dirty="0" smtClean="0"/>
              <a:t> по транспортированию по трубопроводам газа, продуктов переработки газа, нефти и нефтепродуктов с использованием магистральных трубопроводов</a:t>
            </a:r>
          </a:p>
          <a:p>
            <a:pPr algn="just">
              <a:defRPr/>
            </a:pPr>
            <a:r>
              <a:rPr lang="ru-RU" dirty="0" smtClean="0"/>
              <a:t>по складированию и хранению нефти и продуктов ее переработки (с проектной вместимостью 200 тыс. тонн и более), пестицидов и агрохимикатов (с проектной вместимостью 50 тонн и более)</a:t>
            </a:r>
          </a:p>
          <a:p>
            <a:pPr algn="just">
              <a:defRPr/>
            </a:pPr>
            <a:r>
              <a:rPr lang="ru-RU" dirty="0" smtClean="0"/>
              <a:t>по сбору, обработке и утилизации отдельных классов опасности отходов производства и потребления</a:t>
            </a:r>
          </a:p>
          <a:p>
            <a:pPr algn="just">
              <a:defRPr/>
            </a:pPr>
            <a:r>
              <a:rPr lang="ru-RU" dirty="0" smtClean="0"/>
              <a:t>по производству изделий из бетона для использования в строительстве, включая производство силикатного кирпича с использованием автоклавов (с проектной мощностью 1 млн. штук в год и более);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 І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571472" y="2571744"/>
            <a:ext cx="8286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/>
              <a:t>Объект является:</a:t>
            </a:r>
          </a:p>
          <a:p>
            <a:pPr algn="just">
              <a:defRPr/>
            </a:pPr>
            <a:r>
              <a:rPr lang="ru-RU" dirty="0" smtClean="0"/>
              <a:t>а) портом, расположенным на внутренних водных путях Российской Федерации (допускающим проход судов водоизмещением 1350 тонн и более)</a:t>
            </a:r>
          </a:p>
          <a:p>
            <a:pPr algn="just">
              <a:defRPr/>
            </a:pPr>
            <a:r>
              <a:rPr lang="ru-RU" dirty="0" smtClean="0"/>
              <a:t>б) морским портом</a:t>
            </a:r>
          </a:p>
          <a:p>
            <a:pPr algn="just">
              <a:defRPr/>
            </a:pPr>
            <a:r>
              <a:rPr lang="ru-RU" dirty="0" smtClean="0"/>
              <a:t>в) объектом, предназначенным для приема, отправки воздушных судов и обслуживания воздушных перевозок (при наличии взлетно-посадочной полосы длиной 2100 метров и более)</a:t>
            </a:r>
          </a:p>
          <a:p>
            <a:pPr algn="just">
              <a:defRPr/>
            </a:pPr>
            <a:r>
              <a:rPr lang="ru-RU" dirty="0" smtClean="0"/>
              <a:t>г) объектом инфраструктуры железнодорожного транспорта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IV</a:t>
            </a:r>
            <a:r>
              <a:rPr lang="ru-RU" altLang="ru-RU" sz="2600" b="1" dirty="0" smtClean="0"/>
              <a:t>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428596" y="2571744"/>
            <a:ext cx="835824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000" dirty="0" smtClean="0"/>
              <a:t>Наличие одновременно следующих критериев:</a:t>
            </a:r>
          </a:p>
          <a:p>
            <a:pPr algn="just">
              <a:defRPr/>
            </a:pPr>
            <a:r>
              <a:rPr lang="ru-RU" sz="2000" dirty="0" smtClean="0"/>
              <a:t>а) наличие на объекте стационарных источников загрязнения окружающей среды, масса загрязняющих веществ в выбросах в атмосферный воздух которых не превышает 10 тонн в год, при отсутствии в составе выбросов веществ I и II классов опасности, радиоактивных веществ;</a:t>
            </a:r>
          </a:p>
          <a:p>
            <a:pPr algn="just">
              <a:defRPr/>
            </a:pPr>
            <a:r>
              <a:rPr lang="ru-RU" sz="2000" dirty="0" smtClean="0"/>
              <a:t>б) отсутствие сбросов загрязняющих веществ в составе сточных вод в централизованные системы водоотведения, другие сооружения и системы отведения и очистки сточных вод, за исключением сбросов загрязняющих веществ, образующихся в результате использования вод для бытовых нужд, а также отсутствие сбросов загрязняющих веществ в окружающую среду.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600" b="1" dirty="0" smtClean="0"/>
              <a:t>Критерии отнесения объектов ОНВОС</a:t>
            </a:r>
          </a:p>
          <a:p>
            <a:pPr algn="ctr">
              <a:defRPr/>
            </a:pPr>
            <a:r>
              <a:rPr lang="ru-RU" altLang="ru-RU" sz="2600" b="1" dirty="0" smtClean="0"/>
              <a:t> к объектам </a:t>
            </a:r>
            <a:r>
              <a:rPr lang="en-US" altLang="ru-RU" sz="2600" b="1" dirty="0" smtClean="0"/>
              <a:t>I</a:t>
            </a:r>
            <a:r>
              <a:rPr lang="ru-RU" altLang="ru-RU" sz="2600" b="1" dirty="0" smtClean="0"/>
              <a:t>ІІ категории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grpSp>
        <p:nvGrpSpPr>
          <p:cNvPr id="5" name="Группа 7"/>
          <p:cNvGrpSpPr/>
          <p:nvPr/>
        </p:nvGrpSpPr>
        <p:grpSpPr>
          <a:xfrm>
            <a:off x="719572" y="1412776"/>
            <a:ext cx="7884876" cy="936104"/>
            <a:chOff x="34729" y="-50294"/>
            <a:chExt cx="7432118" cy="952087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4729" y="-50294"/>
              <a:ext cx="7432118" cy="952087"/>
            </a:xfrm>
            <a:prstGeom prst="roundRect">
              <a:avLst/>
            </a:prstGeom>
            <a:grpFill/>
            <a:effectLst>
              <a:innerShdw blurRad="114300">
                <a:prstClr val="black"/>
              </a:innerShdw>
            </a:effectLst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rgbClr r="0" g="0" b="0"/>
            </a:effectRef>
            <a:fontRef idx="minor">
              <a:schemeClr val="dk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69459" y="13178"/>
              <a:ext cx="7362658" cy="82514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>
                <a:spcBef>
                  <a:spcPct val="0"/>
                </a:spcBef>
                <a:defRPr/>
              </a:pPr>
              <a:r>
                <a:rPr lang="ru-RU" b="1" dirty="0" smtClean="0"/>
                <a:t>Постановление Правительства Российской Федерации от 28.09.2015 № 1029 (выдержки)</a:t>
              </a:r>
              <a:endParaRPr lang="ru-RU" b="1" kern="1200" dirty="0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428596" y="2643182"/>
            <a:ext cx="84296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000" dirty="0" smtClean="0"/>
              <a:t>Эксплуатация исследовательских ядерных установок нулевой мощности, радиационных источников, содержащих в своем составе только </a:t>
            </a:r>
            <a:r>
              <a:rPr lang="ru-RU" sz="2000" dirty="0" err="1" smtClean="0"/>
              <a:t>радионуклидные</a:t>
            </a:r>
            <a:r>
              <a:rPr lang="ru-RU" sz="2000" dirty="0" smtClean="0"/>
              <a:t> источники четвертой и пятой категорий.</a:t>
            </a:r>
          </a:p>
          <a:p>
            <a:pPr algn="just">
              <a:defRPr/>
            </a:pPr>
            <a:endParaRPr lang="ru-RU" sz="2000" dirty="0" smtClean="0"/>
          </a:p>
          <a:p>
            <a:pPr algn="just">
              <a:defRPr/>
            </a:pPr>
            <a:r>
              <a:rPr lang="ru-RU" sz="2000" dirty="0" smtClean="0"/>
              <a:t>Осуществление хозяйственной и (или) иной деятельности, не указанной в I, II и IV разделах настоящего документа и не соответствующей уровням воздействия на окружающую среду, определенным в IV разделе настоящего документа.</a:t>
            </a: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48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 smtClean="0"/>
              <a:t>Ответственность за нарушение законодательства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571472" y="1500173"/>
            <a:ext cx="8358246" cy="5035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5426"/>
                </a:solidFill>
              </a:rPr>
              <a:t>Статья 8.5. Сокрытие или искажение экологической информации</a:t>
            </a:r>
          </a:p>
          <a:p>
            <a:pPr algn="just"/>
            <a:r>
              <a:rPr lang="ru-RU" altLang="ru-RU" dirty="0" smtClean="0">
                <a:solidFill>
                  <a:srgbClr val="005426"/>
                </a:solidFill>
              </a:rPr>
              <a:t>     </a:t>
            </a:r>
            <a:r>
              <a:rPr lang="ru-RU" b="1" dirty="0" smtClean="0"/>
              <a:t>Сокрытие, умышленное искажение или несвоевременное сообщение полной и достоверной информации о состоянии окружающей среды и природных ресурсов, об источниках загрязнения окружающей среды и природных ресурсов или иного вредного воздействия на окружающую среду и природные ресурсы, о радиационной обстановке данных, полученных при осуществлении производственного экологического контроля, информации, содержащейся в заявлении о постановке на государственный учет объектов, оказывающих негативное воздействие на окружающую среду, декларации о воздействии на окружающую среду, декларации о плате за негативное воздействие на окружающую среду, отчете о выполнении плана мероприятий по охране окружающей среды или программы повышения экологической эффективности, а равно искажение сведений о состоянии земель, водных объектов и других объектов окружающей среды лицами, обязанными сообщать такую информацию -влечет наложение административного штрафа на ДЛ- от 3-х тыс. до 6 тыс. рублей; на ЮЛ </a:t>
            </a:r>
            <a:r>
              <a:rPr lang="ru-RU" b="1" dirty="0" smtClean="0">
                <a:solidFill>
                  <a:srgbClr val="FF0000"/>
                </a:solidFill>
              </a:rPr>
              <a:t>- от 20 тыс. до 80 тыс. рублей.</a:t>
            </a:r>
          </a:p>
          <a:p>
            <a:pPr algn="just">
              <a:lnSpc>
                <a:spcPct val="80000"/>
              </a:lnSpc>
            </a:pPr>
            <a:endParaRPr lang="ru-RU" altLang="ru-RU" sz="1600" dirty="0" smtClean="0">
              <a:solidFill>
                <a:srgbClr val="00542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48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 smtClean="0"/>
              <a:t>Ответственность за нарушение законодательства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571472" y="1500173"/>
            <a:ext cx="8358246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2400" b="1" dirty="0" smtClean="0">
                <a:solidFill>
                  <a:srgbClr val="005426"/>
                </a:solidFill>
              </a:rPr>
              <a:t>Статья 8.1 КоАП РФ</a:t>
            </a:r>
            <a:endParaRPr lang="ru-RU" altLang="ru-RU" sz="1600" dirty="0" smtClean="0">
              <a:solidFill>
                <a:srgbClr val="005426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2000240"/>
            <a:ext cx="76438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 smtClean="0">
                <a:solidFill>
                  <a:srgbClr val="00602B"/>
                </a:solidFill>
              </a:rPr>
              <a:t>Несоблюдение экологических требований при осуществлении градостроительной деятельности и эксплуатации предприятий, сооружений или иных объектов </a:t>
            </a:r>
          </a:p>
          <a:p>
            <a:pPr algn="just">
              <a:defRPr/>
            </a:pPr>
            <a:endParaRPr lang="ru-RU" sz="2400" dirty="0" smtClean="0"/>
          </a:p>
          <a:p>
            <a:pPr algn="just">
              <a:defRPr/>
            </a:pPr>
            <a:r>
              <a:rPr lang="ru-RU" sz="2400" dirty="0" smtClean="0"/>
              <a:t>- влечет  предупреждение или наложение административного штрафа на </a:t>
            </a:r>
            <a:r>
              <a:rPr lang="ru-RU" sz="2400" dirty="0" smtClean="0">
                <a:solidFill>
                  <a:srgbClr val="FF0000"/>
                </a:solidFill>
              </a:rPr>
              <a:t>ДЛ – от 2 до 5 тыс. руб., на ЮЛ – от 20 до 100тыс. руб.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 smtClean="0"/>
              <a:t>Ответственность за нарушение законодательства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2000240"/>
            <a:ext cx="7643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sz="2400" dirty="0" smtClean="0">
              <a:solidFill>
                <a:srgbClr val="00602B"/>
              </a:solidFill>
            </a:endParaRPr>
          </a:p>
          <a:p>
            <a:pPr algn="just">
              <a:defRPr/>
            </a:pPr>
            <a:r>
              <a:rPr lang="ru-RU" sz="2400" dirty="0" smtClean="0"/>
              <a:t>-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1928803"/>
            <a:ext cx="850112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602B"/>
                </a:solidFill>
              </a:rPr>
              <a:t>Статья 8.46. Невыполнение или несвоевременное выполнение обязанности по подаче заявки на постановку на государственный учет объектов, оказывающих негативное воздействие на окружающую среду, представлению сведений для актуализации учетных сведений</a:t>
            </a:r>
          </a:p>
          <a:p>
            <a:pPr algn="just"/>
            <a:endParaRPr lang="ru-RU" sz="2800" b="1" dirty="0" smtClean="0">
              <a:solidFill>
                <a:srgbClr val="00602B"/>
              </a:solidFill>
            </a:endParaRPr>
          </a:p>
          <a:p>
            <a:pPr algn="just"/>
            <a:r>
              <a:rPr lang="ru-RU" sz="2800" dirty="0" smtClean="0"/>
              <a:t>влечет наложение административного штрафа на </a:t>
            </a:r>
            <a:r>
              <a:rPr lang="ru-RU" sz="2800" dirty="0" smtClean="0">
                <a:solidFill>
                  <a:srgbClr val="FF0000"/>
                </a:solidFill>
              </a:rPr>
              <a:t>ДЛ в размере от 5 тыс. до 20 тыс. руб.; на ЮЛ - от 30 тыс. до 100 тыс. руб.</a:t>
            </a:r>
          </a:p>
          <a:p>
            <a:pPr algn="just"/>
            <a:endParaRPr lang="ru-RU" sz="2800" b="1" dirty="0" smtClean="0">
              <a:solidFill>
                <a:srgbClr val="00602B"/>
              </a:solidFill>
            </a:endParaRPr>
          </a:p>
          <a:p>
            <a:pPr algn="just"/>
            <a:endParaRPr lang="ru-RU" b="1" dirty="0" smtClean="0">
              <a:solidFill>
                <a:srgbClr val="00602B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88640"/>
            <a:ext cx="56521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600" b="1" dirty="0" smtClean="0"/>
              <a:t>Производственный экологический контроль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6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3528" y="1556792"/>
            <a:ext cx="5760640" cy="13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35696" y="2996952"/>
            <a:ext cx="5904656" cy="158417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31840" y="4653136"/>
            <a:ext cx="5760640" cy="151216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611560" y="1628800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ЮЛ и ИП, осуществляющие деятельность на объектах I, II и </a:t>
            </a:r>
            <a:r>
              <a:rPr lang="ru-RU" sz="1600" b="1" dirty="0" smtClean="0"/>
              <a:t>III категорий</a:t>
            </a:r>
            <a:r>
              <a:rPr lang="ru-RU" sz="1600" dirty="0" smtClean="0"/>
              <a:t>, обязаны разрабатывать и утверждать </a:t>
            </a:r>
            <a:r>
              <a:rPr lang="ru-RU" sz="1600" b="1" dirty="0" smtClean="0"/>
              <a:t>программу производственного экологического контроля </a:t>
            </a:r>
            <a:r>
              <a:rPr lang="ru-RU" sz="1600" dirty="0" smtClean="0"/>
              <a:t>(п. 2 ст. 67 № 7-ФЗ «Об охране окружающей среды») </a:t>
            </a:r>
            <a:endParaRPr lang="ru-RU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1907704" y="2996952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Требования к </a:t>
            </a:r>
            <a:r>
              <a:rPr lang="ru-RU" sz="1600" b="1" dirty="0" smtClean="0"/>
              <a:t>содержанию</a:t>
            </a:r>
            <a:r>
              <a:rPr lang="ru-RU" sz="1600" dirty="0" smtClean="0"/>
              <a:t> программы производственного экологического контроля, порядка и сроков представления </a:t>
            </a:r>
            <a:r>
              <a:rPr lang="ru-RU" sz="1600" b="1" dirty="0" smtClean="0"/>
              <a:t>отчета</a:t>
            </a:r>
            <a:r>
              <a:rPr lang="ru-RU" sz="1600" dirty="0" smtClean="0"/>
              <a:t> об организации и о результатах осуществления производственного экологического контроля утверждены приказом Минприроды России 28.02.2018 № 74. Начало действия документа - </a:t>
            </a:r>
            <a:r>
              <a:rPr lang="ru-RU" sz="1600" b="1" dirty="0" smtClean="0"/>
              <a:t>15.04.2018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3275856" y="4653136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Руководство</a:t>
            </a:r>
            <a:r>
              <a:rPr lang="ru-RU" sz="1600" dirty="0" smtClean="0"/>
              <a:t> по разработке программ производственного экологического контроля и предоставлению отчета об организации и о результатах осуществления производственного экологического контроля  опубликовано на официальном </a:t>
            </a:r>
            <a:r>
              <a:rPr lang="ru-RU" sz="1600" b="1" dirty="0" smtClean="0"/>
              <a:t>сайте Департамента </a:t>
            </a:r>
            <a:r>
              <a:rPr lang="ru-RU" sz="1600" b="1" dirty="0"/>
              <a:t>.</a:t>
            </a:r>
            <a:endParaRPr lang="ru-RU" sz="1600" b="1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683568" y="4797152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Отчет по ПЭК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до 25 марта ежегодно!!!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44208" y="1700808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Форма отчета по ПЭК определена Приказом Минприроды России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от 14.06.2018 № 261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7" grpId="0" animBg="1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0"/>
            <a:ext cx="9144000" cy="68580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678925" y="2000240"/>
            <a:ext cx="6179355" cy="33575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Прямоугольник 3"/>
          <p:cNvSpPr/>
          <p:nvPr/>
        </p:nvSpPr>
        <p:spPr>
          <a:xfrm>
            <a:off x="3491880" y="116632"/>
            <a:ext cx="5652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dirty="0" smtClean="0"/>
              <a:t>Ответственность за нарушение законодательства</a:t>
            </a:r>
            <a:endParaRPr lang="ru-RU" sz="2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74576" y="6433145"/>
            <a:ext cx="469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/>
              <a:t>5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39949" y="4802187"/>
            <a:ext cx="44650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148478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2000240"/>
            <a:ext cx="7643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sz="2400" dirty="0" smtClean="0">
              <a:solidFill>
                <a:srgbClr val="00602B"/>
              </a:solidFill>
            </a:endParaRPr>
          </a:p>
          <a:p>
            <a:pPr algn="just">
              <a:defRPr/>
            </a:pPr>
            <a:r>
              <a:rPr lang="ru-RU" sz="2400" dirty="0" smtClean="0">
                <a:solidFill>
                  <a:srgbClr val="FF0000"/>
                </a:solidFill>
              </a:rPr>
              <a:t>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500034" y="1500174"/>
            <a:ext cx="842968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9 месяцев 2019 года Департаментом возбуждено и рассмотрено 183 административных дела за нарушение:</a:t>
            </a:r>
          </a:p>
          <a:p>
            <a:pPr marL="0" marR="0" lvl="0" indent="450850" algn="just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т. 8.1 КоАП РФ – 49 административных дел, наложено штрафов на сумму 215 тыс. руб.</a:t>
            </a:r>
          </a:p>
          <a:p>
            <a:pPr marL="0" marR="0" lvl="0" indent="45085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т. 8.5 – 118 административных дел, наложено штрафов на сумму 502 тыс. руб.</a:t>
            </a:r>
          </a:p>
          <a:p>
            <a:pPr marL="0" marR="0" lvl="0" indent="45085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т. 8.46 – 16 административных дел, наложено штрафов на сумму 170 тыс. руб.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3770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2372"/>
          <a:stretch/>
        </p:blipFill>
        <p:spPr>
          <a:xfrm>
            <a:off x="0" y="12990"/>
            <a:ext cx="9144000" cy="17874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82" y="5846050"/>
            <a:ext cx="9144000" cy="100584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84025"/>
            <a:ext cx="5810680" cy="58106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03849" y="3356992"/>
            <a:ext cx="26262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/>
              <a:t>СПАСИБО </a:t>
            </a:r>
            <a:r>
              <a:rPr lang="ru-RU" altLang="ru-RU" sz="3200" b="1" dirty="0" smtClean="0"/>
              <a:t>ЗА </a:t>
            </a:r>
          </a:p>
          <a:p>
            <a:pPr algn="ctr"/>
            <a:r>
              <a:rPr lang="ru-RU" altLang="ru-RU" sz="3200" b="1" dirty="0" smtClean="0"/>
              <a:t>ВНИМАНИЕ!</a:t>
            </a:r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317401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6115</TotalTime>
  <Words>1518</Words>
  <Application>Microsoft Office PowerPoint</Application>
  <PresentationFormat>Экран (4:3)</PresentationFormat>
  <Paragraphs>151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Ковалев</dc:creator>
  <cp:lastModifiedBy>Елена В. Комякова</cp:lastModifiedBy>
  <cp:revision>462</cp:revision>
  <cp:lastPrinted>2018-10-16T05:45:38Z</cp:lastPrinted>
  <dcterms:created xsi:type="dcterms:W3CDTF">2017-04-17T03:50:48Z</dcterms:created>
  <dcterms:modified xsi:type="dcterms:W3CDTF">2019-11-08T03:41:54Z</dcterms:modified>
</cp:coreProperties>
</file>