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314" r:id="rId2"/>
    <p:sldId id="330" r:id="rId3"/>
    <p:sldId id="331" r:id="rId4"/>
    <p:sldId id="332" r:id="rId5"/>
    <p:sldId id="333" r:id="rId6"/>
    <p:sldId id="334" r:id="rId7"/>
    <p:sldId id="326" r:id="rId8"/>
    <p:sldId id="335" r:id="rId9"/>
    <p:sldId id="336" r:id="rId10"/>
    <p:sldId id="337" r:id="rId11"/>
    <p:sldId id="339" r:id="rId12"/>
    <p:sldId id="338" r:id="rId13"/>
    <p:sldId id="324" r:id="rId14"/>
  </p:sldIdLst>
  <p:sldSz cx="9144000" cy="6858000" type="screen4x3"/>
  <p:notesSz cx="6802438" cy="99345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68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E658"/>
    <a:srgbClr val="3548D7"/>
    <a:srgbClr val="00602B"/>
    <a:srgbClr val="EADA04"/>
    <a:srgbClr val="D735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717" autoAdjust="0"/>
  </p:normalViewPr>
  <p:slideViewPr>
    <p:cSldViewPr>
      <p:cViewPr varScale="1">
        <p:scale>
          <a:sx n="113" d="100"/>
          <a:sy n="113" d="100"/>
        </p:scale>
        <p:origin x="1416" y="84"/>
      </p:cViewPr>
      <p:guideLst>
        <p:guide orient="horz" pos="2568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ru-RU" dirty="0" smtClean="0"/>
          </a:p>
          <a:p>
            <a:pPr>
              <a:defRPr/>
            </a:pPr>
            <a:r>
              <a:rPr lang="ru-RU" dirty="0" smtClean="0"/>
              <a:t>УЧЕТ ООНВОС</a:t>
            </a:r>
          </a:p>
          <a:p>
            <a:pPr>
              <a:defRPr/>
            </a:pPr>
            <a:r>
              <a:rPr lang="ru-RU" dirty="0" smtClean="0"/>
              <a:t>в сфере недропользования</a:t>
            </a:r>
            <a:endParaRPr lang="ru-RU" dirty="0"/>
          </a:p>
        </c:rich>
      </c:tx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УЧЕТ ООНВОС</c:v>
                </c:pt>
              </c:strCache>
            </c:strRef>
          </c:tx>
          <c:dPt>
            <c:idx val="0"/>
            <c:bubble3D val="0"/>
            <c:spPr>
              <a:solidFill>
                <a:schemeClr val="accent3">
                  <a:lumMod val="40000"/>
                  <a:lumOff val="6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0-3CD7-4669-9446-7EDA6A980A0B}"/>
              </c:ext>
            </c:extLst>
          </c:dPt>
          <c:dPt>
            <c:idx val="1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1-3CD7-4669-9446-7EDA6A980A0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</c:spPr>
            <c:extLst>
              <c:ext xmlns:c16="http://schemas.microsoft.com/office/drawing/2014/chart" uri="{C3380CC4-5D6E-409C-BE32-E72D297353CC}">
                <c16:uniqueId val="{00000002-6EBF-4388-9A55-39437D4EC57E}"/>
              </c:ext>
            </c:extLst>
          </c:dPt>
          <c:dPt>
            <c:idx val="3"/>
            <c:bubble3D val="0"/>
            <c:spPr>
              <a:solidFill>
                <a:schemeClr val="accent3">
                  <a:lumMod val="75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3-6EBF-4388-9A55-39437D4EC57E}"/>
              </c:ext>
            </c:extLst>
          </c:dPt>
          <c:dLbls>
            <c:dLbl>
              <c:idx val="1"/>
              <c:layout>
                <c:manualLayout>
                  <c:x val="5.0466185315033725E-2"/>
                  <c:y val="-0.123922590690586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CD7-4669-9446-7EDA6A980A0B}"/>
                </c:ext>
              </c:extLst>
            </c:dLbl>
            <c:dLbl>
              <c:idx val="2"/>
              <c:layout>
                <c:manualLayout>
                  <c:x val="5.1673668561454222E-2"/>
                  <c:y val="-9.50141112015747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EBF-4388-9A55-39437D4EC57E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не осуществлявшие добычу </c:v>
                </c:pt>
                <c:pt idx="1">
                  <c:v>не осуществлявшие добычу на учете</c:v>
                </c:pt>
                <c:pt idx="2">
                  <c:v>осуществлявшие добычу на учете </c:v>
                </c:pt>
                <c:pt idx="3">
                  <c:v>осуществлявшие добычу не на учете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57</c:v>
                </c:pt>
                <c:pt idx="1">
                  <c:v>6</c:v>
                </c:pt>
                <c:pt idx="2">
                  <c:v>6</c:v>
                </c:pt>
                <c:pt idx="3">
                  <c:v>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CD7-4669-9446-7EDA6A980A0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79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2863" y="0"/>
            <a:ext cx="29479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81BAD2-FD01-452C-AFCC-12F32251950B}" type="datetimeFigureOut">
              <a:rPr lang="ru-RU" smtClean="0"/>
              <a:pPr/>
              <a:t>28.11.2018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70400" cy="3352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1038" y="4781550"/>
            <a:ext cx="5441950" cy="39116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6100"/>
            <a:ext cx="29479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2863" y="9436100"/>
            <a:ext cx="2947987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7FE481-1E84-4DE0-9589-48E680B6A5F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87135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682BA-F1F3-48A1-8B26-4883A81D24CB}" type="datetimeFigureOut">
              <a:rPr lang="ru-RU" smtClean="0"/>
              <a:pPr/>
              <a:t>28.11.2018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DED3-45CE-46EA-93BE-3D6D3074F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682BA-F1F3-48A1-8B26-4883A81D24CB}" type="datetimeFigureOut">
              <a:rPr lang="ru-RU" smtClean="0"/>
              <a:pPr/>
              <a:t>28.11.2018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DED3-45CE-46EA-93BE-3D6D3074F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682BA-F1F3-48A1-8B26-4883A81D24CB}" type="datetimeFigureOut">
              <a:rPr lang="ru-RU" smtClean="0"/>
              <a:pPr/>
              <a:t>28.11.2018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DED3-45CE-46EA-93BE-3D6D3074F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682BA-F1F3-48A1-8B26-4883A81D24CB}" type="datetimeFigureOut">
              <a:rPr lang="ru-RU" smtClean="0"/>
              <a:pPr/>
              <a:t>28.11.2018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DED3-45CE-46EA-93BE-3D6D3074F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682BA-F1F3-48A1-8B26-4883A81D24CB}" type="datetimeFigureOut">
              <a:rPr lang="ru-RU" smtClean="0"/>
              <a:pPr/>
              <a:t>28.11.2018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DED3-45CE-46EA-93BE-3D6D3074F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682BA-F1F3-48A1-8B26-4883A81D24CB}" type="datetimeFigureOut">
              <a:rPr lang="ru-RU" smtClean="0"/>
              <a:pPr/>
              <a:t>28.11.2018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DED3-45CE-46EA-93BE-3D6D3074F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682BA-F1F3-48A1-8B26-4883A81D24CB}" type="datetimeFigureOut">
              <a:rPr lang="ru-RU" smtClean="0"/>
              <a:pPr/>
              <a:t>28.11.2018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DED3-45CE-46EA-93BE-3D6D3074F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682BA-F1F3-48A1-8B26-4883A81D24CB}" type="datetimeFigureOut">
              <a:rPr lang="ru-RU" smtClean="0"/>
              <a:pPr/>
              <a:t>28.11.2018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DED3-45CE-46EA-93BE-3D6D3074F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682BA-F1F3-48A1-8B26-4883A81D24CB}" type="datetimeFigureOut">
              <a:rPr lang="ru-RU" smtClean="0"/>
              <a:pPr/>
              <a:t>28.11.2018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DED3-45CE-46EA-93BE-3D6D3074F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682BA-F1F3-48A1-8B26-4883A81D24CB}" type="datetimeFigureOut">
              <a:rPr lang="ru-RU" smtClean="0"/>
              <a:pPr/>
              <a:t>28.11.2018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DED3-45CE-46EA-93BE-3D6D3074F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682BA-F1F3-48A1-8B26-4883A81D24CB}" type="datetimeFigureOut">
              <a:rPr lang="ru-RU" smtClean="0"/>
              <a:pPr/>
              <a:t>28.11.2018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DED3-45CE-46EA-93BE-3D6D3074F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E682BA-F1F3-48A1-8B26-4883A81D24CB}" type="datetimeFigureOut">
              <a:rPr lang="ru-RU" smtClean="0"/>
              <a:pPr/>
              <a:t>28.11.2018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68DED3-45CE-46EA-93BE-3D6D3074F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ru/url?sa=t&amp;rct=j&amp;q=&amp;esrc=s&amp;source=web&amp;cd=1&amp;ved=2ahUKEwjAp-mCkfTeAhWLFywKHf_-DxYQFjAAegQIChAB&amp;url=https://onv.fsrpn.ru/&amp;usg=AOvVaw2366BfqXt22h-rGeXgg5kZ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-11782" y="0"/>
            <a:ext cx="9155782" cy="6838900"/>
            <a:chOff x="-11782" y="12990"/>
            <a:chExt cx="9155782" cy="6838900"/>
          </a:xfrm>
        </p:grpSpPr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1782" y="5846050"/>
              <a:ext cx="9144000" cy="1005840"/>
            </a:xfrm>
            <a:prstGeom prst="rect">
              <a:avLst/>
            </a:prstGeom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2372"/>
            <a:stretch/>
          </p:blipFill>
          <p:spPr>
            <a:xfrm>
              <a:off x="0" y="12990"/>
              <a:ext cx="9144000" cy="1787444"/>
            </a:xfrm>
            <a:prstGeom prst="rect">
              <a:avLst/>
            </a:prstGeom>
          </p:spPr>
        </p:pic>
      </p:grpSp>
      <p:sp>
        <p:nvSpPr>
          <p:cNvPr id="14" name="Прямоугольник 13"/>
          <p:cNvSpPr/>
          <p:nvPr/>
        </p:nvSpPr>
        <p:spPr>
          <a:xfrm>
            <a:off x="2678925" y="2000240"/>
            <a:ext cx="6179355" cy="33575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" name="Прямоугольник 1"/>
          <p:cNvSpPr/>
          <p:nvPr/>
        </p:nvSpPr>
        <p:spPr>
          <a:xfrm>
            <a:off x="-468560" y="6170841"/>
            <a:ext cx="4572000" cy="677108"/>
          </a:xfrm>
          <a:prstGeom prst="rect">
            <a:avLst/>
          </a:prstGeom>
        </p:spPr>
        <p:txBody>
          <a:bodyPr>
            <a:spAutoFit/>
          </a:bodyPr>
          <a:lstStyle/>
          <a:p>
            <a:pPr lvl="1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Мазур Роман Леонидович</a:t>
            </a:r>
          </a:p>
          <a:p>
            <a:pPr lvl="1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начальник Департамента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4011814" y="6486758"/>
            <a:ext cx="11203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 Томск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0778"/>
            <a:ext cx="9144000" cy="4731014"/>
          </a:xfrm>
          <a:prstGeom prst="rect">
            <a:avLst/>
          </a:prstGeom>
          <a:ln>
            <a:solidFill>
              <a:schemeClr val="bg1"/>
            </a:solidFill>
          </a:ln>
          <a:effectLst/>
        </p:spPr>
      </p:pic>
      <p:sp>
        <p:nvSpPr>
          <p:cNvPr id="10" name="Прямоугольник 9"/>
          <p:cNvSpPr/>
          <p:nvPr/>
        </p:nvSpPr>
        <p:spPr>
          <a:xfrm>
            <a:off x="719572" y="2413338"/>
            <a:ext cx="7704856" cy="2677656"/>
          </a:xfrm>
          <a:prstGeom prst="rect">
            <a:avLst/>
          </a:prstGeom>
          <a:effectLst>
            <a:glow rad="101600">
              <a:schemeClr val="accent3">
                <a:lumMod val="40000"/>
                <a:lumOff val="60000"/>
                <a:alpha val="6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Актуальные вопросы </a:t>
            </a:r>
          </a:p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регионального государственного надзора </a:t>
            </a:r>
          </a:p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геологическим изучением, рациональным использованием и охраной недр в отношении участков недр местного значения </a:t>
            </a:r>
          </a:p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территории Томской области</a:t>
            </a:r>
            <a:endParaRPr lang="ru-RU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796136" y="3090446"/>
            <a:ext cx="316835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ru-RU" b="1" dirty="0" smtClean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r"/>
            <a:endParaRPr lang="ru-RU" b="1" dirty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r"/>
            <a:endParaRPr lang="ru-RU" b="1" dirty="0" smtClean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r"/>
            <a:endParaRPr lang="ru-RU" b="1" dirty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r"/>
            <a:endParaRPr lang="ru-RU" b="1" dirty="0" smtClean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r"/>
            <a:endParaRPr lang="ru-RU" b="1" dirty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r"/>
            <a:endParaRPr lang="ru-RU" b="1" dirty="0" smtClean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r"/>
            <a:endParaRPr lang="ru-RU" b="1" dirty="0" smtClean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r"/>
            <a:endParaRPr lang="ru-RU" b="1" dirty="0" smtClean="0"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479635" y="3244334"/>
            <a:ext cx="184731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ru-RU" b="1" dirty="0" smtClean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01300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2212"/>
            <a:ext cx="9144000" cy="6910212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678925" y="2000240"/>
            <a:ext cx="6179355" cy="33575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" name="Прямоугольник 3"/>
          <p:cNvSpPr/>
          <p:nvPr/>
        </p:nvSpPr>
        <p:spPr>
          <a:xfrm>
            <a:off x="3689021" y="-27384"/>
            <a:ext cx="524303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altLang="ru-RU" sz="2800" b="1" dirty="0" smtClean="0"/>
              <a:t>Региональный государственный</a:t>
            </a:r>
          </a:p>
          <a:p>
            <a:pPr algn="ctr">
              <a:defRPr/>
            </a:pPr>
            <a:r>
              <a:rPr lang="ru-RU" altLang="ru-RU" sz="2800" b="1" dirty="0" smtClean="0"/>
              <a:t>экологический надзор</a:t>
            </a:r>
            <a:endParaRPr lang="ru-RU" altLang="ru-RU" sz="28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674576" y="6433145"/>
            <a:ext cx="469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000" b="1" dirty="0" smtClean="0"/>
              <a:t>1</a:t>
            </a:r>
            <a:endParaRPr lang="ru-RU" sz="20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39652" y="1700808"/>
            <a:ext cx="6264696" cy="936104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1439652" y="2747892"/>
            <a:ext cx="6264696" cy="936104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1439652" y="3821409"/>
            <a:ext cx="6264696" cy="936104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1439652" y="4943589"/>
            <a:ext cx="6264696" cy="1184503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2159732" y="2014249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Н</a:t>
            </a:r>
            <a:r>
              <a:rPr lang="ru-RU" dirty="0" smtClean="0">
                <a:solidFill>
                  <a:schemeClr val="bg1"/>
                </a:solidFill>
              </a:rPr>
              <a:t>адзор </a:t>
            </a:r>
            <a:r>
              <a:rPr lang="ru-RU" dirty="0">
                <a:solidFill>
                  <a:schemeClr val="bg1"/>
                </a:solidFill>
              </a:rPr>
              <a:t>за охраной атмосферного воздуха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160126" y="2889401"/>
            <a:ext cx="504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Надзор за </a:t>
            </a:r>
            <a:r>
              <a:rPr lang="ru-RU" dirty="0">
                <a:solidFill>
                  <a:schemeClr val="bg1"/>
                </a:solidFill>
              </a:rPr>
              <a:t>деятельностью в области обращения с отходами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159732" y="3945118"/>
            <a:ext cx="4824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Надзор за </a:t>
            </a:r>
            <a:r>
              <a:rPr lang="ru-RU" dirty="0">
                <a:solidFill>
                  <a:schemeClr val="bg1"/>
                </a:solidFill>
              </a:rPr>
              <a:t>использованием и охраной водных объектов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159732" y="4894926"/>
            <a:ext cx="46269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Надзор за </a:t>
            </a:r>
            <a:r>
              <a:rPr lang="ru-RU" dirty="0">
                <a:solidFill>
                  <a:schemeClr val="bg1"/>
                </a:solidFill>
              </a:rPr>
              <a:t>геологическим изучением, рациональным использованием и охраной недр в отношении участков недр местного значения</a:t>
            </a:r>
          </a:p>
        </p:txBody>
      </p:sp>
    </p:spTree>
    <p:extLst>
      <p:ext uri="{BB962C8B-B14F-4D97-AF65-F5344CB8AC3E}">
        <p14:creationId xmlns:p14="http://schemas.microsoft.com/office/powerpoint/2010/main" val="3409595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2" grpId="0" animBg="1"/>
      <p:bldP spid="23" grpId="0" animBg="1"/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5"/>
              </a:clrFrom>
              <a:clrTo>
                <a:srgbClr val="FFFF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678925" y="2000240"/>
            <a:ext cx="6179355" cy="33575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" name="Прямоугольник 3"/>
          <p:cNvSpPr/>
          <p:nvPr/>
        </p:nvSpPr>
        <p:spPr>
          <a:xfrm>
            <a:off x="4134478" y="-27384"/>
            <a:ext cx="447128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altLang="ru-RU" sz="3200" b="1" dirty="0" smtClean="0"/>
              <a:t>Проверки деятельности</a:t>
            </a:r>
          </a:p>
          <a:p>
            <a:pPr algn="ctr">
              <a:defRPr/>
            </a:pPr>
            <a:r>
              <a:rPr lang="ru-RU" sz="3200" b="1" dirty="0" smtClean="0"/>
              <a:t>недропользователей</a:t>
            </a:r>
            <a:endParaRPr lang="ru-RU" sz="32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674576" y="6433145"/>
            <a:ext cx="469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000" b="1" dirty="0" smtClean="0"/>
              <a:t>2</a:t>
            </a:r>
            <a:endParaRPr lang="ru-RU" sz="20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39949" y="4802187"/>
            <a:ext cx="44650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/>
          </a:p>
        </p:txBody>
      </p:sp>
      <p:sp>
        <p:nvSpPr>
          <p:cNvPr id="3" name="Овал 2"/>
          <p:cNvSpPr/>
          <p:nvPr/>
        </p:nvSpPr>
        <p:spPr>
          <a:xfrm>
            <a:off x="755576" y="1486094"/>
            <a:ext cx="1512168" cy="1296144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83568" y="1772816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15 проверок</a:t>
            </a:r>
          </a:p>
          <a:p>
            <a:pPr algn="ctr"/>
            <a:r>
              <a:rPr lang="ru-RU" dirty="0" smtClean="0"/>
              <a:t>2016-2018 гг.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473164" y="1344870"/>
            <a:ext cx="3816424" cy="1109868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Нарушения в области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охраны атмосферного воздуха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(</a:t>
            </a:r>
            <a:r>
              <a:rPr lang="ru-RU" sz="1600" dirty="0" smtClean="0">
                <a:solidFill>
                  <a:schemeClr val="tx1"/>
                </a:solidFill>
              </a:rPr>
              <a:t>ст. 8.1 (5) и ч. 1 ст. 8.21 (5) КоАП РФ</a:t>
            </a:r>
            <a:r>
              <a:rPr lang="ru-RU" dirty="0" smtClean="0">
                <a:solidFill>
                  <a:schemeClr val="tx1"/>
                </a:solidFill>
              </a:rPr>
              <a:t>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771800" y="2636912"/>
            <a:ext cx="3816424" cy="1150818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Нарушения в области </a:t>
            </a:r>
          </a:p>
          <a:p>
            <a:pPr algn="ctr"/>
            <a:r>
              <a:rPr lang="ru-RU" dirty="0">
                <a:solidFill>
                  <a:schemeClr val="tx1"/>
                </a:solidFill>
              </a:rPr>
              <a:t>обращения с отходами или иными опасными веществами</a:t>
            </a:r>
          </a:p>
          <a:p>
            <a:pPr algn="ctr"/>
            <a:r>
              <a:rPr lang="ru-RU" dirty="0">
                <a:solidFill>
                  <a:schemeClr val="tx1"/>
                </a:solidFill>
              </a:rPr>
              <a:t>(</a:t>
            </a:r>
            <a:r>
              <a:rPr lang="ru-RU" sz="1600" dirty="0">
                <a:solidFill>
                  <a:schemeClr val="tx1"/>
                </a:solidFill>
              </a:rPr>
              <a:t>ст. 8.2 </a:t>
            </a:r>
            <a:r>
              <a:rPr lang="ru-RU" sz="1600" dirty="0" smtClean="0">
                <a:solidFill>
                  <a:schemeClr val="tx1"/>
                </a:solidFill>
              </a:rPr>
              <a:t>(11) и </a:t>
            </a:r>
            <a:r>
              <a:rPr lang="ru-RU" sz="1600" dirty="0">
                <a:solidFill>
                  <a:schemeClr val="tx1"/>
                </a:solidFill>
              </a:rPr>
              <a:t>ч. 2 ст. </a:t>
            </a:r>
            <a:r>
              <a:rPr lang="ru-RU" sz="1600" dirty="0" smtClean="0">
                <a:solidFill>
                  <a:schemeClr val="tx1"/>
                </a:solidFill>
              </a:rPr>
              <a:t>8.6 (1) КоАП </a:t>
            </a:r>
            <a:r>
              <a:rPr lang="ru-RU" sz="1600" dirty="0">
                <a:solidFill>
                  <a:schemeClr val="tx1"/>
                </a:solidFill>
              </a:rPr>
              <a:t>РФ</a:t>
            </a:r>
            <a:r>
              <a:rPr lang="ru-RU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1545513" y="4084076"/>
            <a:ext cx="3816424" cy="1006802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Нарушения в области </a:t>
            </a:r>
          </a:p>
          <a:p>
            <a:pPr algn="ctr"/>
            <a:r>
              <a:rPr lang="ru-RU" dirty="0">
                <a:solidFill>
                  <a:schemeClr val="tx1"/>
                </a:solidFill>
              </a:rPr>
              <a:t>о</a:t>
            </a:r>
            <a:r>
              <a:rPr lang="ru-RU" dirty="0" smtClean="0">
                <a:solidFill>
                  <a:schemeClr val="tx1"/>
                </a:solidFill>
              </a:rPr>
              <a:t>храны водных объектов </a:t>
            </a:r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dirty="0">
                <a:solidFill>
                  <a:schemeClr val="tx1"/>
                </a:solidFill>
              </a:rPr>
              <a:t>(</a:t>
            </a:r>
            <a:r>
              <a:rPr lang="ru-RU" sz="1600" dirty="0">
                <a:solidFill>
                  <a:schemeClr val="tx1"/>
                </a:solidFill>
              </a:rPr>
              <a:t>ст. </a:t>
            </a:r>
            <a:r>
              <a:rPr lang="ru-RU" sz="1600" dirty="0" smtClean="0">
                <a:solidFill>
                  <a:schemeClr val="tx1"/>
                </a:solidFill>
              </a:rPr>
              <a:t>7.6 (4) и </a:t>
            </a:r>
            <a:r>
              <a:rPr lang="ru-RU" sz="1600" dirty="0">
                <a:solidFill>
                  <a:schemeClr val="tx1"/>
                </a:solidFill>
              </a:rPr>
              <a:t>ч. </a:t>
            </a:r>
            <a:r>
              <a:rPr lang="ru-RU" sz="1600" dirty="0" smtClean="0">
                <a:solidFill>
                  <a:schemeClr val="tx1"/>
                </a:solidFill>
              </a:rPr>
              <a:t>1 </a:t>
            </a:r>
            <a:r>
              <a:rPr lang="ru-RU" sz="1600" dirty="0">
                <a:solidFill>
                  <a:schemeClr val="tx1"/>
                </a:solidFill>
              </a:rPr>
              <a:t>ст. </a:t>
            </a:r>
            <a:r>
              <a:rPr lang="ru-RU" sz="1600" dirty="0" smtClean="0">
                <a:solidFill>
                  <a:schemeClr val="tx1"/>
                </a:solidFill>
              </a:rPr>
              <a:t>8.42 (2) </a:t>
            </a:r>
            <a:r>
              <a:rPr lang="ru-RU" sz="1600" dirty="0">
                <a:solidFill>
                  <a:schemeClr val="tx1"/>
                </a:solidFill>
              </a:rPr>
              <a:t>КоАП РФ</a:t>
            </a:r>
            <a:r>
              <a:rPr lang="ru-RU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59532" y="5337302"/>
            <a:ext cx="3816424" cy="1006802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Нарушения </a:t>
            </a:r>
            <a:r>
              <a:rPr lang="ru-RU" dirty="0" smtClean="0">
                <a:solidFill>
                  <a:schemeClr val="tx1"/>
                </a:solidFill>
              </a:rPr>
              <a:t>условий лицензий </a:t>
            </a:r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(</a:t>
            </a:r>
            <a:r>
              <a:rPr lang="ru-RU" sz="1600" dirty="0" smtClean="0">
                <a:solidFill>
                  <a:schemeClr val="tx1"/>
                </a:solidFill>
              </a:rPr>
              <a:t>ч</a:t>
            </a:r>
            <a:r>
              <a:rPr lang="ru-RU" sz="1600" dirty="0">
                <a:solidFill>
                  <a:schemeClr val="tx1"/>
                </a:solidFill>
              </a:rPr>
              <a:t>. 2 ст. </a:t>
            </a:r>
            <a:r>
              <a:rPr lang="ru-RU" sz="1600" dirty="0" smtClean="0">
                <a:solidFill>
                  <a:schemeClr val="tx1"/>
                </a:solidFill>
              </a:rPr>
              <a:t>7.3 (4) КоАП </a:t>
            </a:r>
            <a:r>
              <a:rPr lang="ru-RU" sz="1600" dirty="0">
                <a:solidFill>
                  <a:schemeClr val="tx1"/>
                </a:solidFill>
              </a:rPr>
              <a:t>РФ</a:t>
            </a:r>
            <a:r>
              <a:rPr lang="ru-RU" dirty="0" smtClean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5526" y="6309337"/>
            <a:ext cx="39244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srgbClr val="FF0000"/>
                </a:solidFill>
              </a:rPr>
              <a:t>Срок </a:t>
            </a:r>
            <a:r>
              <a:rPr lang="ru-RU" sz="1600" dirty="0" smtClean="0">
                <a:solidFill>
                  <a:srgbClr val="FF0000"/>
                </a:solidFill>
              </a:rPr>
              <a:t>давности привлечения </a:t>
            </a:r>
            <a:r>
              <a:rPr lang="ru-RU" sz="1600" dirty="0">
                <a:solidFill>
                  <a:srgbClr val="FF0000"/>
                </a:solidFill>
              </a:rPr>
              <a:t>увеличен </a:t>
            </a:r>
            <a:r>
              <a:rPr lang="ru-RU" sz="1600" dirty="0" smtClean="0">
                <a:solidFill>
                  <a:srgbClr val="FF0000"/>
                </a:solidFill>
              </a:rPr>
              <a:t>до</a:t>
            </a:r>
          </a:p>
          <a:p>
            <a:pPr algn="ctr"/>
            <a:r>
              <a:rPr lang="ru-RU" sz="1600" dirty="0" smtClean="0">
                <a:solidFill>
                  <a:srgbClr val="FF0000"/>
                </a:solidFill>
              </a:rPr>
              <a:t> </a:t>
            </a:r>
            <a:r>
              <a:rPr lang="ru-RU" sz="1600" dirty="0">
                <a:solidFill>
                  <a:srgbClr val="FF0000"/>
                </a:solidFill>
              </a:rPr>
              <a:t>1 года!!!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flipV="1">
            <a:off x="2267744" y="1915240"/>
            <a:ext cx="1205420" cy="19417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endCxn id="18" idx="1"/>
          </p:cNvCxnSpPr>
          <p:nvPr/>
        </p:nvCxnSpPr>
        <p:spPr>
          <a:xfrm>
            <a:off x="2123728" y="2564904"/>
            <a:ext cx="648072" cy="647417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1583668" y="2814251"/>
            <a:ext cx="442482" cy="1269825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H="1">
            <a:off x="971600" y="2731624"/>
            <a:ext cx="158131" cy="2605678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Овал 21"/>
          <p:cNvSpPr/>
          <p:nvPr/>
        </p:nvSpPr>
        <p:spPr>
          <a:xfrm>
            <a:off x="6668151" y="4221065"/>
            <a:ext cx="2332989" cy="2238367"/>
          </a:xfrm>
          <a:prstGeom prst="ellipse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Оштрафовано </a:t>
            </a:r>
          </a:p>
          <a:p>
            <a:pPr algn="ctr"/>
            <a:r>
              <a:rPr lang="ru-RU" sz="1600" dirty="0" smtClean="0"/>
              <a:t>11 должностных лиц и </a:t>
            </a:r>
          </a:p>
          <a:p>
            <a:pPr algn="ctr"/>
            <a:r>
              <a:rPr lang="ru-RU" sz="1600" dirty="0" smtClean="0"/>
              <a:t>1 юридическое </a:t>
            </a:r>
          </a:p>
          <a:p>
            <a:pPr algn="ctr"/>
            <a:r>
              <a:rPr lang="ru-RU" sz="1600" dirty="0" smtClean="0"/>
              <a:t>на общую сумму более 800 тыс. руб.</a:t>
            </a:r>
            <a:endParaRPr lang="ru-RU" sz="1600" dirty="0"/>
          </a:p>
        </p:txBody>
      </p:sp>
      <p:sp>
        <p:nvSpPr>
          <p:cNvPr id="25" name="Стрелка вправо 24"/>
          <p:cNvSpPr/>
          <p:nvPr/>
        </p:nvSpPr>
        <p:spPr>
          <a:xfrm rot="1798561">
            <a:off x="6312185" y="1923310"/>
            <a:ext cx="665144" cy="4961825"/>
          </a:xfrm>
          <a:prstGeom prst="rightArrow">
            <a:avLst>
              <a:gd name="adj1" fmla="val 50000"/>
              <a:gd name="adj2" fmla="val 64325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TextBox 26"/>
          <p:cNvSpPr txBox="1"/>
          <p:nvPr/>
        </p:nvSpPr>
        <p:spPr>
          <a:xfrm>
            <a:off x="2411760" y="3738518"/>
            <a:ext cx="43204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FF0000"/>
                </a:solidFill>
              </a:rPr>
              <a:t>Вред, причиненный почвам более 1 млн. руб.</a:t>
            </a:r>
            <a:endParaRPr lang="ru-RU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28542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8" grpId="0" animBg="1"/>
      <p:bldP spid="19" grpId="0" animBg="1"/>
      <p:bldP spid="20" grpId="0" animBg="1"/>
      <p:bldP spid="22" grpId="0" animBg="1"/>
      <p:bldP spid="25" grpId="0" animBg="1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5"/>
              </a:clrFrom>
              <a:clrTo>
                <a:srgbClr val="FFFF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678925" y="2000240"/>
            <a:ext cx="6179355" cy="33575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" name="Прямоугольник 3"/>
          <p:cNvSpPr/>
          <p:nvPr/>
        </p:nvSpPr>
        <p:spPr>
          <a:xfrm>
            <a:off x="3707904" y="0"/>
            <a:ext cx="5436096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300" b="1" dirty="0" smtClean="0"/>
              <a:t>   Методики расчета выбросов</a:t>
            </a:r>
          </a:p>
          <a:p>
            <a:pPr algn="ctr">
              <a:defRPr/>
            </a:pPr>
            <a:r>
              <a:rPr lang="ru-RU" sz="2300" b="1" dirty="0" smtClean="0"/>
              <a:t>вредных (загрязняющих) веществ</a:t>
            </a:r>
          </a:p>
          <a:p>
            <a:pPr algn="ctr">
              <a:defRPr/>
            </a:pPr>
            <a:r>
              <a:rPr lang="ru-RU" sz="2300" b="1" dirty="0" smtClean="0"/>
              <a:t>в атмосферный воздух</a:t>
            </a:r>
            <a:endParaRPr lang="ru-RU" sz="23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674576" y="6433145"/>
            <a:ext cx="469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/>
              <a:t>3</a:t>
            </a:r>
            <a:endParaRPr lang="ru-RU" sz="20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39949" y="4802187"/>
            <a:ext cx="44650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979712" y="1340768"/>
            <a:ext cx="6550848" cy="115212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Методики </a:t>
            </a:r>
            <a:r>
              <a:rPr lang="ru-RU" dirty="0">
                <a:solidFill>
                  <a:schemeClr val="tx1"/>
                </a:solidFill>
              </a:rPr>
              <a:t>для расчета, нормирования и контроля выбросов загрязняющих веществ в атмосферный </a:t>
            </a:r>
            <a:r>
              <a:rPr lang="ru-RU" dirty="0" smtClean="0">
                <a:solidFill>
                  <a:schemeClr val="tx1"/>
                </a:solidFill>
              </a:rPr>
              <a:t>воздух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АО </a:t>
            </a:r>
            <a:r>
              <a:rPr lang="ru-RU" dirty="0">
                <a:solidFill>
                  <a:schemeClr val="tx1"/>
                </a:solidFill>
              </a:rPr>
              <a:t>«НИИ Атмосфера», СПб, 2016 </a:t>
            </a:r>
            <a:r>
              <a:rPr lang="ru-RU" dirty="0" smtClean="0">
                <a:solidFill>
                  <a:schemeClr val="tx1"/>
                </a:solidFill>
              </a:rPr>
              <a:t>год: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231740" y="2599966"/>
            <a:ext cx="6046792" cy="81250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Методическое пособие </a:t>
            </a:r>
            <a:r>
              <a:rPr lang="ru-RU" dirty="0">
                <a:solidFill>
                  <a:schemeClr val="tx1"/>
                </a:solidFill>
              </a:rPr>
              <a:t>по расчету выбросов от неорганизованных источников в промышленности строительных материалов, Новороссийск, 2001 </a:t>
            </a:r>
            <a:r>
              <a:rPr lang="ru-RU" dirty="0" smtClean="0">
                <a:solidFill>
                  <a:schemeClr val="tx1"/>
                </a:solidFill>
              </a:rPr>
              <a:t>год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231740" y="3478830"/>
            <a:ext cx="6046792" cy="89306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Методика </a:t>
            </a:r>
            <a:r>
              <a:rPr lang="ru-RU" dirty="0">
                <a:solidFill>
                  <a:schemeClr val="tx1"/>
                </a:solidFill>
              </a:rPr>
              <a:t>проведения инвентаризации выбросов загрязняющих веществ в атмосферу для баз дорожной техники, </a:t>
            </a:r>
            <a:r>
              <a:rPr lang="ru-RU" dirty="0" smtClean="0">
                <a:solidFill>
                  <a:schemeClr val="tx1"/>
                </a:solidFill>
              </a:rPr>
              <a:t>Москва, 1998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231740" y="5516444"/>
            <a:ext cx="6046792" cy="108012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Методика </a:t>
            </a:r>
            <a:r>
              <a:rPr lang="ru-RU" dirty="0">
                <a:solidFill>
                  <a:schemeClr val="tx1"/>
                </a:solidFill>
              </a:rPr>
              <a:t>определения выбросов загрязняющих веществ в атмосферу при сжигании топлива в котлах производительностью менее 30 тонн пара в час или менее 20 Гкал в час, Москва</a:t>
            </a:r>
            <a:r>
              <a:rPr lang="ru-RU" dirty="0" smtClean="0">
                <a:solidFill>
                  <a:schemeClr val="tx1"/>
                </a:solidFill>
              </a:rPr>
              <a:t>, 1999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231740" y="4470575"/>
            <a:ext cx="6046792" cy="947186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Методика </a:t>
            </a:r>
            <a:r>
              <a:rPr lang="ru-RU" dirty="0">
                <a:solidFill>
                  <a:schemeClr val="tx1"/>
                </a:solidFill>
              </a:rPr>
              <a:t>проведения инвентаризации выбросов загрязняющих веществ в атмосферу для автотранспортных предприятий, Москва, 1998 год</a:t>
            </a:r>
          </a:p>
        </p:txBody>
      </p:sp>
    </p:spTree>
    <p:extLst>
      <p:ext uri="{BB962C8B-B14F-4D97-AF65-F5344CB8AC3E}">
        <p14:creationId xmlns:p14="http://schemas.microsoft.com/office/powerpoint/2010/main" val="36017760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5"/>
              </a:clrFrom>
              <a:clrTo>
                <a:srgbClr val="FFFF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980"/>
            <a:ext cx="9144000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678925" y="2000240"/>
            <a:ext cx="6179355" cy="33575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" name="Прямоугольник 3"/>
          <p:cNvSpPr/>
          <p:nvPr/>
        </p:nvSpPr>
        <p:spPr>
          <a:xfrm>
            <a:off x="3203849" y="-27384"/>
            <a:ext cx="5940152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300" b="1" dirty="0" smtClean="0"/>
              <a:t>Источники выбросов вредных (загрязняющих) веществ </a:t>
            </a:r>
          </a:p>
          <a:p>
            <a:pPr algn="ctr">
              <a:defRPr/>
            </a:pPr>
            <a:r>
              <a:rPr lang="ru-RU" sz="2300" b="1" dirty="0" smtClean="0"/>
              <a:t>в атмосферный воздух</a:t>
            </a:r>
            <a:endParaRPr lang="ru-RU" sz="23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674576" y="6433145"/>
            <a:ext cx="469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/>
              <a:t>4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139949" y="4802187"/>
            <a:ext cx="44650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4793" y="1536739"/>
            <a:ext cx="4069612" cy="79208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карьер </a:t>
            </a:r>
            <a:r>
              <a:rPr lang="ru-RU" b="1" dirty="0" smtClean="0">
                <a:solidFill>
                  <a:schemeClr val="tx1"/>
                </a:solidFill>
              </a:rPr>
              <a:t>по добыче </a:t>
            </a:r>
            <a:r>
              <a:rPr lang="ru-RU" b="1" dirty="0">
                <a:solidFill>
                  <a:schemeClr val="tx1"/>
                </a:solidFill>
              </a:rPr>
              <a:t>полезных ископаемых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376772" y="3697087"/>
            <a:ext cx="2158093" cy="812916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погрузо-разгрузочные работы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39949" y="5404922"/>
            <a:ext cx="4104456" cy="32112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дробильно-сортировочные работы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77" y="2657413"/>
            <a:ext cx="4065877" cy="270693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0782" y="1222257"/>
            <a:ext cx="2490257" cy="1895651"/>
          </a:xfrm>
          <a:prstGeom prst="rect">
            <a:avLst/>
          </a:prstGeom>
        </p:spPr>
      </p:pic>
      <p:sp>
        <p:nvSpPr>
          <p:cNvPr id="15" name="Скругленный прямоугольник 14"/>
          <p:cNvSpPr/>
          <p:nvPr/>
        </p:nvSpPr>
        <p:spPr>
          <a:xfrm>
            <a:off x="6600497" y="3139820"/>
            <a:ext cx="2500542" cy="851549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печи для отопления служебных помещений</a:t>
            </a:r>
          </a:p>
        </p:txBody>
      </p:sp>
      <p:sp>
        <p:nvSpPr>
          <p:cNvPr id="21" name="Овал 20"/>
          <p:cNvSpPr/>
          <p:nvPr/>
        </p:nvSpPr>
        <p:spPr>
          <a:xfrm>
            <a:off x="1022872" y="5777884"/>
            <a:ext cx="2238224" cy="1049864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Пыль (неорганическая)</a:t>
            </a:r>
            <a:endParaRPr lang="ru-RU" sz="1400" dirty="0"/>
          </a:p>
        </p:txBody>
      </p:sp>
      <p:sp>
        <p:nvSpPr>
          <p:cNvPr id="29" name="TextBox 28"/>
          <p:cNvSpPr txBox="1"/>
          <p:nvPr/>
        </p:nvSpPr>
        <p:spPr>
          <a:xfrm>
            <a:off x="3851920" y="6273225"/>
            <a:ext cx="12596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FF0000"/>
                </a:solidFill>
              </a:rPr>
              <a:t>*1 класс опасности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30" name="Плюс 29"/>
          <p:cNvSpPr/>
          <p:nvPr/>
        </p:nvSpPr>
        <p:spPr>
          <a:xfrm>
            <a:off x="6567822" y="4041464"/>
            <a:ext cx="504056" cy="432048"/>
          </a:xfrm>
          <a:prstGeom prst="mathPlus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2769" y="1220494"/>
            <a:ext cx="2145053" cy="2449209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4283968" y="4574367"/>
            <a:ext cx="4777508" cy="2109261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углерода оксид, углеводороды, азота </a:t>
            </a:r>
            <a:r>
              <a:rPr lang="ru-RU" dirty="0" smtClean="0"/>
              <a:t>оксид, сажа, </a:t>
            </a:r>
            <a:r>
              <a:rPr lang="ru-RU" dirty="0"/>
              <a:t>ангидрид сернистый, </a:t>
            </a:r>
            <a:r>
              <a:rPr lang="ru-RU" dirty="0" smtClean="0">
                <a:solidFill>
                  <a:srgbClr val="FF0000"/>
                </a:solidFill>
              </a:rPr>
              <a:t>свинец*</a:t>
            </a:r>
            <a:r>
              <a:rPr lang="ru-RU" dirty="0" smtClean="0"/>
              <a:t>, </a:t>
            </a:r>
            <a:r>
              <a:rPr lang="ru-RU" dirty="0" smtClean="0">
                <a:solidFill>
                  <a:srgbClr val="FF0000"/>
                </a:solidFill>
              </a:rPr>
              <a:t>бенз/а/</a:t>
            </a:r>
            <a:r>
              <a:rPr lang="ru-RU" dirty="0" err="1" smtClean="0">
                <a:solidFill>
                  <a:srgbClr val="FF0000"/>
                </a:solidFill>
              </a:rPr>
              <a:t>пирен</a:t>
            </a:r>
            <a:r>
              <a:rPr lang="ru-RU" dirty="0" smtClean="0">
                <a:solidFill>
                  <a:srgbClr val="FF0000"/>
                </a:solidFill>
              </a:rPr>
              <a:t>*</a:t>
            </a:r>
            <a:r>
              <a:rPr lang="ru-RU" dirty="0" smtClean="0"/>
              <a:t>, </a:t>
            </a:r>
            <a:r>
              <a:rPr lang="ru-RU" dirty="0"/>
              <a:t>зола углей, взвешенные вещества</a:t>
            </a:r>
          </a:p>
        </p:txBody>
      </p:sp>
    </p:spTree>
    <p:extLst>
      <p:ext uri="{BB962C8B-B14F-4D97-AF65-F5344CB8AC3E}">
        <p14:creationId xmlns:p14="http://schemas.microsoft.com/office/powerpoint/2010/main" val="6577924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  <p:bldP spid="21" grpId="0" animBg="1"/>
      <p:bldP spid="29" grpId="0"/>
      <p:bldP spid="30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5"/>
              </a:clrFrom>
              <a:clrTo>
                <a:srgbClr val="FFFF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678925" y="2000240"/>
            <a:ext cx="6179355" cy="33575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" name="Прямоугольник 3"/>
          <p:cNvSpPr/>
          <p:nvPr/>
        </p:nvSpPr>
        <p:spPr>
          <a:xfrm>
            <a:off x="3203849" y="-27384"/>
            <a:ext cx="594015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600" b="1" dirty="0" smtClean="0"/>
              <a:t>Государственный учет объектов, </a:t>
            </a:r>
          </a:p>
          <a:p>
            <a:pPr algn="ctr">
              <a:defRPr/>
            </a:pPr>
            <a:r>
              <a:rPr lang="ru-RU" altLang="ru-RU" sz="2600" b="1" dirty="0" smtClean="0"/>
              <a:t>оказывающих негативное воздействие</a:t>
            </a:r>
            <a:endParaRPr lang="ru-RU" sz="2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674576" y="6433145"/>
            <a:ext cx="469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/>
              <a:t>5</a:t>
            </a:r>
            <a:endParaRPr lang="ru-RU" sz="20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39949" y="4802187"/>
            <a:ext cx="44650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331640" y="1484784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dirty="0"/>
          </a:p>
        </p:txBody>
      </p:sp>
      <p:grpSp>
        <p:nvGrpSpPr>
          <p:cNvPr id="8" name="Группа 7"/>
          <p:cNvGrpSpPr/>
          <p:nvPr/>
        </p:nvGrpSpPr>
        <p:grpSpPr>
          <a:xfrm>
            <a:off x="413538" y="4221088"/>
            <a:ext cx="8316924" cy="1512168"/>
            <a:chOff x="0" y="13179"/>
            <a:chExt cx="7848872" cy="2031120"/>
          </a:xfr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0" y="13179"/>
              <a:ext cx="7848872" cy="2031120"/>
            </a:xfrm>
            <a:prstGeom prst="roundRect">
              <a:avLst/>
            </a:prstGeom>
            <a:grpFill/>
            <a:effectLst>
              <a:innerShdw blurRad="114300">
                <a:prstClr val="black"/>
              </a:innerShdw>
            </a:effectLst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0"/>
                <a:satOff val="0"/>
                <a:lumOff val="0"/>
                <a:alphaOff val="0"/>
              </a:schemeClr>
            </a:fillRef>
            <a:effectRef idx="1">
              <a:scrgbClr r="0" g="0" b="0"/>
            </a:effectRef>
            <a:fontRef idx="minor">
              <a:schemeClr val="dk1"/>
            </a:fontRef>
          </p:style>
        </p:sp>
        <p:sp>
          <p:nvSpPr>
            <p:cNvPr id="10" name="Скругленный прямоугольник 4"/>
            <p:cNvSpPr/>
            <p:nvPr/>
          </p:nvSpPr>
          <p:spPr>
            <a:xfrm>
              <a:off x="99151" y="112330"/>
              <a:ext cx="7650570" cy="183281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>
                <a:spcBef>
                  <a:spcPct val="0"/>
                </a:spcBef>
                <a:defRPr/>
              </a:pPr>
              <a:r>
                <a:rPr lang="ru-RU" kern="1200" dirty="0" smtClean="0"/>
                <a:t>Объекты, оказывающие НВОС, подлежат постановке на </a:t>
              </a:r>
              <a:r>
                <a:rPr lang="ru-RU" b="1" kern="1200" dirty="0" smtClean="0"/>
                <a:t>государственный учет</a:t>
              </a:r>
              <a:r>
                <a:rPr lang="ru-RU" kern="1200" dirty="0" smtClean="0"/>
                <a:t> (</a:t>
              </a:r>
              <a:r>
                <a:rPr lang="ru-RU" kern="1200" dirty="0" err="1" smtClean="0"/>
                <a:t>п</a:t>
              </a:r>
              <a:r>
                <a:rPr lang="ru-RU" dirty="0" err="1" smtClean="0"/>
                <a:t>п</a:t>
              </a:r>
              <a:r>
                <a:rPr lang="ru-RU" dirty="0" smtClean="0"/>
                <a:t>. 1 и 2 ст. 69.2 Федерального закона № 7-ФЗ «Об охране окружающей среды»)</a:t>
              </a:r>
              <a:endParaRPr lang="ru-RU" kern="1200" dirty="0" smtClean="0"/>
            </a:p>
            <a:p>
              <a:pPr lvl="0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kern="1200" dirty="0"/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539552" y="1844824"/>
            <a:ext cx="8064896" cy="2031120"/>
            <a:chOff x="0" y="2276140"/>
            <a:chExt cx="7848872" cy="2031120"/>
          </a:xfrm>
          <a:solidFill>
            <a:schemeClr val="accent3">
              <a:lumMod val="60000"/>
              <a:lumOff val="40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12" name="Скругленный прямоугольник 11"/>
            <p:cNvSpPr/>
            <p:nvPr/>
          </p:nvSpPr>
          <p:spPr>
            <a:xfrm>
              <a:off x="0" y="2276140"/>
              <a:ext cx="7848872" cy="2031120"/>
            </a:xfrm>
            <a:prstGeom prst="roundRect">
              <a:avLst/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-3107219"/>
                <a:satOff val="19103"/>
                <a:lumOff val="-43333"/>
                <a:alphaOff val="0"/>
              </a:schemeClr>
            </a:fillRef>
            <a:effectRef idx="1">
              <a:schemeClr val="accent5">
                <a:hueOff val="-3107219"/>
                <a:satOff val="19103"/>
                <a:lumOff val="-43333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3" name="Скругленный прямоугольник 4"/>
            <p:cNvSpPr/>
            <p:nvPr/>
          </p:nvSpPr>
          <p:spPr>
            <a:xfrm>
              <a:off x="99151" y="2375291"/>
              <a:ext cx="7650570" cy="183281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b="1" kern="1200" dirty="0" smtClean="0"/>
                <a:t>Объект, оказывающий негативное воздействие на окружающую среду</a:t>
              </a:r>
              <a:r>
                <a:rPr lang="ru-RU" kern="1200" dirty="0" smtClean="0"/>
                <a:t> - объект капитального строительства и (или) другой объект, а также их совокупность, объединенные единым назначением и (или) неразрывно связанные физически или технологически и расположенные в пределах одного или нескольких земельных участков</a:t>
              </a:r>
            </a:p>
            <a:p>
              <a:pPr lvl="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6737706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5"/>
              </a:clrFrom>
              <a:clrTo>
                <a:srgbClr val="FFFF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678925" y="2000240"/>
            <a:ext cx="6179355" cy="33575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" name="Прямоугольник 3"/>
          <p:cNvSpPr/>
          <p:nvPr/>
        </p:nvSpPr>
        <p:spPr>
          <a:xfrm>
            <a:off x="3203849" y="-27384"/>
            <a:ext cx="594015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600" b="1" dirty="0" smtClean="0"/>
              <a:t>Категории объектов, </a:t>
            </a:r>
          </a:p>
          <a:p>
            <a:pPr algn="ctr">
              <a:defRPr/>
            </a:pPr>
            <a:r>
              <a:rPr lang="ru-RU" altLang="ru-RU" sz="2600" b="1" dirty="0" smtClean="0"/>
              <a:t>оказывающих негативное воздействие</a:t>
            </a:r>
            <a:endParaRPr lang="ru-RU" sz="2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674576" y="6433145"/>
            <a:ext cx="469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/>
              <a:t>6</a:t>
            </a:r>
            <a:endParaRPr lang="ru-RU" sz="20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39949" y="4802187"/>
            <a:ext cx="44650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331640" y="1484784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dirty="0"/>
          </a:p>
        </p:txBody>
      </p:sp>
      <p:sp>
        <p:nvSpPr>
          <p:cNvPr id="6" name="Полилиния 5"/>
          <p:cNvSpPr/>
          <p:nvPr/>
        </p:nvSpPr>
        <p:spPr>
          <a:xfrm>
            <a:off x="323528" y="1343930"/>
            <a:ext cx="1038005" cy="1482863"/>
          </a:xfrm>
          <a:custGeom>
            <a:avLst/>
            <a:gdLst>
              <a:gd name="connsiteX0" fmla="*/ 0 w 1482862"/>
              <a:gd name="connsiteY0" fmla="*/ 0 h 1038004"/>
              <a:gd name="connsiteX1" fmla="*/ 963860 w 1482862"/>
              <a:gd name="connsiteY1" fmla="*/ 0 h 1038004"/>
              <a:gd name="connsiteX2" fmla="*/ 1482862 w 1482862"/>
              <a:gd name="connsiteY2" fmla="*/ 519002 h 1038004"/>
              <a:gd name="connsiteX3" fmla="*/ 963860 w 1482862"/>
              <a:gd name="connsiteY3" fmla="*/ 1038004 h 1038004"/>
              <a:gd name="connsiteX4" fmla="*/ 0 w 1482862"/>
              <a:gd name="connsiteY4" fmla="*/ 1038004 h 1038004"/>
              <a:gd name="connsiteX5" fmla="*/ 519002 w 1482862"/>
              <a:gd name="connsiteY5" fmla="*/ 519002 h 1038004"/>
              <a:gd name="connsiteX6" fmla="*/ 0 w 1482862"/>
              <a:gd name="connsiteY6" fmla="*/ 0 h 1038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82862" h="1038004">
                <a:moveTo>
                  <a:pt x="1482862" y="0"/>
                </a:moveTo>
                <a:lnTo>
                  <a:pt x="1482862" y="674702"/>
                </a:lnTo>
                <a:lnTo>
                  <a:pt x="741431" y="1038004"/>
                </a:lnTo>
                <a:lnTo>
                  <a:pt x="0" y="674702"/>
                </a:lnTo>
                <a:lnTo>
                  <a:pt x="0" y="0"/>
                </a:lnTo>
                <a:lnTo>
                  <a:pt x="741431" y="363302"/>
                </a:lnTo>
                <a:lnTo>
                  <a:pt x="1482862" y="0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415" tIns="537418" rIns="18416" bIns="53741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900" kern="1200" dirty="0" smtClean="0"/>
              <a:t>I</a:t>
            </a:r>
            <a:endParaRPr lang="ru-RU" sz="2900" kern="1200" dirty="0"/>
          </a:p>
        </p:txBody>
      </p:sp>
      <p:sp>
        <p:nvSpPr>
          <p:cNvPr id="7" name="Полилиния 6"/>
          <p:cNvSpPr/>
          <p:nvPr/>
        </p:nvSpPr>
        <p:spPr>
          <a:xfrm>
            <a:off x="1354298" y="1358514"/>
            <a:ext cx="5057996" cy="963861"/>
          </a:xfrm>
          <a:custGeom>
            <a:avLst/>
            <a:gdLst>
              <a:gd name="connsiteX0" fmla="*/ 160647 w 963860"/>
              <a:gd name="connsiteY0" fmla="*/ 0 h 5057995"/>
              <a:gd name="connsiteX1" fmla="*/ 803213 w 963860"/>
              <a:gd name="connsiteY1" fmla="*/ 0 h 5057995"/>
              <a:gd name="connsiteX2" fmla="*/ 963860 w 963860"/>
              <a:gd name="connsiteY2" fmla="*/ 160647 h 5057995"/>
              <a:gd name="connsiteX3" fmla="*/ 963860 w 963860"/>
              <a:gd name="connsiteY3" fmla="*/ 5057995 h 5057995"/>
              <a:gd name="connsiteX4" fmla="*/ 963860 w 963860"/>
              <a:gd name="connsiteY4" fmla="*/ 5057995 h 5057995"/>
              <a:gd name="connsiteX5" fmla="*/ 0 w 963860"/>
              <a:gd name="connsiteY5" fmla="*/ 5057995 h 5057995"/>
              <a:gd name="connsiteX6" fmla="*/ 0 w 963860"/>
              <a:gd name="connsiteY6" fmla="*/ 5057995 h 5057995"/>
              <a:gd name="connsiteX7" fmla="*/ 0 w 963860"/>
              <a:gd name="connsiteY7" fmla="*/ 160647 h 5057995"/>
              <a:gd name="connsiteX8" fmla="*/ 160647 w 963860"/>
              <a:gd name="connsiteY8" fmla="*/ 0 h 50579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63860" h="5057995">
                <a:moveTo>
                  <a:pt x="963860" y="843020"/>
                </a:moveTo>
                <a:lnTo>
                  <a:pt x="963860" y="4214975"/>
                </a:lnTo>
                <a:cubicBezTo>
                  <a:pt x="963860" y="4680561"/>
                  <a:pt x="950154" y="5057992"/>
                  <a:pt x="933247" y="5057992"/>
                </a:cubicBezTo>
                <a:lnTo>
                  <a:pt x="0" y="5057992"/>
                </a:lnTo>
                <a:lnTo>
                  <a:pt x="0" y="5057992"/>
                </a:lnTo>
                <a:lnTo>
                  <a:pt x="0" y="3"/>
                </a:lnTo>
                <a:lnTo>
                  <a:pt x="0" y="3"/>
                </a:lnTo>
                <a:lnTo>
                  <a:pt x="933247" y="3"/>
                </a:lnTo>
                <a:cubicBezTo>
                  <a:pt x="950154" y="3"/>
                  <a:pt x="963860" y="377434"/>
                  <a:pt x="963860" y="843020"/>
                </a:cubicBez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3793" tIns="57212" rIns="57212" bIns="57213" numCol="1" spcCol="1270" anchor="ctr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ru-RU" sz="1600" b="1" kern="1200" dirty="0" smtClean="0"/>
              <a:t>объекты, оказывающие значительное негативное воздействие на окружающую среду</a:t>
            </a:r>
            <a:endParaRPr lang="ru-RU" sz="1600" b="1" kern="1200" dirty="0">
              <a:solidFill>
                <a:schemeClr val="tx1"/>
              </a:solidFill>
            </a:endParaRPr>
          </a:p>
        </p:txBody>
      </p:sp>
      <p:sp>
        <p:nvSpPr>
          <p:cNvPr id="12" name="Полилиния 11"/>
          <p:cNvSpPr/>
          <p:nvPr/>
        </p:nvSpPr>
        <p:spPr>
          <a:xfrm>
            <a:off x="323528" y="2631336"/>
            <a:ext cx="1038004" cy="1482862"/>
          </a:xfrm>
          <a:custGeom>
            <a:avLst/>
            <a:gdLst>
              <a:gd name="connsiteX0" fmla="*/ 0 w 1482862"/>
              <a:gd name="connsiteY0" fmla="*/ 0 h 1038004"/>
              <a:gd name="connsiteX1" fmla="*/ 963860 w 1482862"/>
              <a:gd name="connsiteY1" fmla="*/ 0 h 1038004"/>
              <a:gd name="connsiteX2" fmla="*/ 1482862 w 1482862"/>
              <a:gd name="connsiteY2" fmla="*/ 519002 h 1038004"/>
              <a:gd name="connsiteX3" fmla="*/ 963860 w 1482862"/>
              <a:gd name="connsiteY3" fmla="*/ 1038004 h 1038004"/>
              <a:gd name="connsiteX4" fmla="*/ 0 w 1482862"/>
              <a:gd name="connsiteY4" fmla="*/ 1038004 h 1038004"/>
              <a:gd name="connsiteX5" fmla="*/ 519002 w 1482862"/>
              <a:gd name="connsiteY5" fmla="*/ 519002 h 1038004"/>
              <a:gd name="connsiteX6" fmla="*/ 0 w 1482862"/>
              <a:gd name="connsiteY6" fmla="*/ 0 h 1038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82862" h="1038004">
                <a:moveTo>
                  <a:pt x="1482862" y="0"/>
                </a:moveTo>
                <a:lnTo>
                  <a:pt x="1482862" y="674702"/>
                </a:lnTo>
                <a:lnTo>
                  <a:pt x="741431" y="1038004"/>
                </a:lnTo>
                <a:lnTo>
                  <a:pt x="0" y="674702"/>
                </a:lnTo>
                <a:lnTo>
                  <a:pt x="0" y="0"/>
                </a:lnTo>
                <a:lnTo>
                  <a:pt x="741431" y="363302"/>
                </a:lnTo>
                <a:lnTo>
                  <a:pt x="1482862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415" tIns="537417" rIns="18415" bIns="53741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900" kern="1200" dirty="0" smtClean="0"/>
              <a:t>II</a:t>
            </a:r>
            <a:endParaRPr lang="ru-RU" sz="2900" kern="1200" dirty="0"/>
          </a:p>
        </p:txBody>
      </p:sp>
      <p:sp>
        <p:nvSpPr>
          <p:cNvPr id="17" name="Полилиния 16"/>
          <p:cNvSpPr/>
          <p:nvPr/>
        </p:nvSpPr>
        <p:spPr>
          <a:xfrm>
            <a:off x="1361531" y="2631337"/>
            <a:ext cx="5057996" cy="963861"/>
          </a:xfrm>
          <a:custGeom>
            <a:avLst/>
            <a:gdLst>
              <a:gd name="connsiteX0" fmla="*/ 160647 w 963860"/>
              <a:gd name="connsiteY0" fmla="*/ 0 h 5057995"/>
              <a:gd name="connsiteX1" fmla="*/ 803213 w 963860"/>
              <a:gd name="connsiteY1" fmla="*/ 0 h 5057995"/>
              <a:gd name="connsiteX2" fmla="*/ 963860 w 963860"/>
              <a:gd name="connsiteY2" fmla="*/ 160647 h 5057995"/>
              <a:gd name="connsiteX3" fmla="*/ 963860 w 963860"/>
              <a:gd name="connsiteY3" fmla="*/ 5057995 h 5057995"/>
              <a:gd name="connsiteX4" fmla="*/ 963860 w 963860"/>
              <a:gd name="connsiteY4" fmla="*/ 5057995 h 5057995"/>
              <a:gd name="connsiteX5" fmla="*/ 0 w 963860"/>
              <a:gd name="connsiteY5" fmla="*/ 5057995 h 5057995"/>
              <a:gd name="connsiteX6" fmla="*/ 0 w 963860"/>
              <a:gd name="connsiteY6" fmla="*/ 5057995 h 5057995"/>
              <a:gd name="connsiteX7" fmla="*/ 0 w 963860"/>
              <a:gd name="connsiteY7" fmla="*/ 160647 h 5057995"/>
              <a:gd name="connsiteX8" fmla="*/ 160647 w 963860"/>
              <a:gd name="connsiteY8" fmla="*/ 0 h 50579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63860" h="5057995">
                <a:moveTo>
                  <a:pt x="963860" y="843020"/>
                </a:moveTo>
                <a:lnTo>
                  <a:pt x="963860" y="4214975"/>
                </a:lnTo>
                <a:cubicBezTo>
                  <a:pt x="963860" y="4680561"/>
                  <a:pt x="950154" y="5057992"/>
                  <a:pt x="933247" y="5057992"/>
                </a:cubicBezTo>
                <a:lnTo>
                  <a:pt x="0" y="5057992"/>
                </a:lnTo>
                <a:lnTo>
                  <a:pt x="0" y="5057992"/>
                </a:lnTo>
                <a:lnTo>
                  <a:pt x="0" y="3"/>
                </a:lnTo>
                <a:lnTo>
                  <a:pt x="0" y="3"/>
                </a:lnTo>
                <a:lnTo>
                  <a:pt x="933247" y="3"/>
                </a:lnTo>
                <a:cubicBezTo>
                  <a:pt x="950154" y="3"/>
                  <a:pt x="963860" y="377434"/>
                  <a:pt x="963860" y="843020"/>
                </a:cubicBez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3793" tIns="57212" rIns="57212" bIns="57213" numCol="1" spcCol="1270" anchor="ctr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ru-RU" sz="1600" b="1" kern="1200" dirty="0" smtClean="0"/>
              <a:t>объекты, оказывающие умеренное негативное воздействие на окружающую среду</a:t>
            </a:r>
            <a:endParaRPr lang="ru-RU" sz="1600" b="1" kern="1200" dirty="0"/>
          </a:p>
        </p:txBody>
      </p:sp>
      <p:sp>
        <p:nvSpPr>
          <p:cNvPr id="30" name="Полилиния 29"/>
          <p:cNvSpPr/>
          <p:nvPr/>
        </p:nvSpPr>
        <p:spPr>
          <a:xfrm>
            <a:off x="323528" y="3918742"/>
            <a:ext cx="1038004" cy="1482862"/>
          </a:xfrm>
          <a:custGeom>
            <a:avLst/>
            <a:gdLst>
              <a:gd name="connsiteX0" fmla="*/ 0 w 1482862"/>
              <a:gd name="connsiteY0" fmla="*/ 0 h 1038004"/>
              <a:gd name="connsiteX1" fmla="*/ 963860 w 1482862"/>
              <a:gd name="connsiteY1" fmla="*/ 0 h 1038004"/>
              <a:gd name="connsiteX2" fmla="*/ 1482862 w 1482862"/>
              <a:gd name="connsiteY2" fmla="*/ 519002 h 1038004"/>
              <a:gd name="connsiteX3" fmla="*/ 963860 w 1482862"/>
              <a:gd name="connsiteY3" fmla="*/ 1038004 h 1038004"/>
              <a:gd name="connsiteX4" fmla="*/ 0 w 1482862"/>
              <a:gd name="connsiteY4" fmla="*/ 1038004 h 1038004"/>
              <a:gd name="connsiteX5" fmla="*/ 519002 w 1482862"/>
              <a:gd name="connsiteY5" fmla="*/ 519002 h 1038004"/>
              <a:gd name="connsiteX6" fmla="*/ 0 w 1482862"/>
              <a:gd name="connsiteY6" fmla="*/ 0 h 1038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82862" h="1038004">
                <a:moveTo>
                  <a:pt x="1482862" y="0"/>
                </a:moveTo>
                <a:lnTo>
                  <a:pt x="1482862" y="674702"/>
                </a:lnTo>
                <a:lnTo>
                  <a:pt x="741431" y="1038004"/>
                </a:lnTo>
                <a:lnTo>
                  <a:pt x="0" y="674702"/>
                </a:lnTo>
                <a:lnTo>
                  <a:pt x="0" y="0"/>
                </a:lnTo>
                <a:lnTo>
                  <a:pt x="741431" y="363302"/>
                </a:lnTo>
                <a:lnTo>
                  <a:pt x="1482862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415" tIns="537417" rIns="18415" bIns="53741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900" kern="1200" dirty="0" smtClean="0"/>
              <a:t>III</a:t>
            </a:r>
            <a:endParaRPr lang="ru-RU" sz="2900" kern="1200" dirty="0"/>
          </a:p>
        </p:txBody>
      </p:sp>
      <p:sp>
        <p:nvSpPr>
          <p:cNvPr id="31" name="Полилиния 30"/>
          <p:cNvSpPr/>
          <p:nvPr/>
        </p:nvSpPr>
        <p:spPr>
          <a:xfrm>
            <a:off x="1361531" y="3918741"/>
            <a:ext cx="5057996" cy="963861"/>
          </a:xfrm>
          <a:custGeom>
            <a:avLst/>
            <a:gdLst>
              <a:gd name="connsiteX0" fmla="*/ 160647 w 963860"/>
              <a:gd name="connsiteY0" fmla="*/ 0 h 5057995"/>
              <a:gd name="connsiteX1" fmla="*/ 803213 w 963860"/>
              <a:gd name="connsiteY1" fmla="*/ 0 h 5057995"/>
              <a:gd name="connsiteX2" fmla="*/ 963860 w 963860"/>
              <a:gd name="connsiteY2" fmla="*/ 160647 h 5057995"/>
              <a:gd name="connsiteX3" fmla="*/ 963860 w 963860"/>
              <a:gd name="connsiteY3" fmla="*/ 5057995 h 5057995"/>
              <a:gd name="connsiteX4" fmla="*/ 963860 w 963860"/>
              <a:gd name="connsiteY4" fmla="*/ 5057995 h 5057995"/>
              <a:gd name="connsiteX5" fmla="*/ 0 w 963860"/>
              <a:gd name="connsiteY5" fmla="*/ 5057995 h 5057995"/>
              <a:gd name="connsiteX6" fmla="*/ 0 w 963860"/>
              <a:gd name="connsiteY6" fmla="*/ 5057995 h 5057995"/>
              <a:gd name="connsiteX7" fmla="*/ 0 w 963860"/>
              <a:gd name="connsiteY7" fmla="*/ 160647 h 5057995"/>
              <a:gd name="connsiteX8" fmla="*/ 160647 w 963860"/>
              <a:gd name="connsiteY8" fmla="*/ 0 h 50579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63860" h="5057995">
                <a:moveTo>
                  <a:pt x="963860" y="843020"/>
                </a:moveTo>
                <a:lnTo>
                  <a:pt x="963860" y="4214975"/>
                </a:lnTo>
                <a:cubicBezTo>
                  <a:pt x="963860" y="4680561"/>
                  <a:pt x="950154" y="5057992"/>
                  <a:pt x="933247" y="5057992"/>
                </a:cubicBezTo>
                <a:lnTo>
                  <a:pt x="0" y="5057992"/>
                </a:lnTo>
                <a:lnTo>
                  <a:pt x="0" y="5057992"/>
                </a:lnTo>
                <a:lnTo>
                  <a:pt x="0" y="3"/>
                </a:lnTo>
                <a:lnTo>
                  <a:pt x="0" y="3"/>
                </a:lnTo>
                <a:lnTo>
                  <a:pt x="933247" y="3"/>
                </a:lnTo>
                <a:cubicBezTo>
                  <a:pt x="950154" y="3"/>
                  <a:pt x="963860" y="377434"/>
                  <a:pt x="963860" y="843020"/>
                </a:cubicBez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3793" tIns="57212" rIns="57212" bIns="57213" numCol="1" spcCol="1270" anchor="ctr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ru-RU" sz="1600" b="1" kern="1200" dirty="0" smtClean="0"/>
              <a:t>объекты, оказывающие незначительное негативное воздействие на окружающую среду</a:t>
            </a:r>
            <a:endParaRPr lang="ru-RU" sz="1600" b="1" kern="1200" dirty="0"/>
          </a:p>
        </p:txBody>
      </p:sp>
      <p:grpSp>
        <p:nvGrpSpPr>
          <p:cNvPr id="9" name="Группа 8"/>
          <p:cNvGrpSpPr/>
          <p:nvPr/>
        </p:nvGrpSpPr>
        <p:grpSpPr>
          <a:xfrm>
            <a:off x="323528" y="5113040"/>
            <a:ext cx="1039018" cy="1484312"/>
            <a:chOff x="1" y="1179"/>
            <a:chExt cx="1039018" cy="1484312"/>
          </a:xfrm>
          <a:solidFill>
            <a:schemeClr val="accent3">
              <a:lumMod val="50000"/>
            </a:schemeClr>
          </a:solidFill>
        </p:grpSpPr>
        <p:sp>
          <p:nvSpPr>
            <p:cNvPr id="10" name="Нашивка 9"/>
            <p:cNvSpPr/>
            <p:nvPr/>
          </p:nvSpPr>
          <p:spPr>
            <a:xfrm rot="5400000">
              <a:off x="-222646" y="223826"/>
              <a:ext cx="1484312" cy="1039018"/>
            </a:xfrm>
            <a:prstGeom prst="chevron">
              <a:avLst/>
            </a:prstGeom>
            <a:grpFill/>
            <a:ln cmpd="sng"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Нашивка 4"/>
            <p:cNvSpPr/>
            <p:nvPr/>
          </p:nvSpPr>
          <p:spPr>
            <a:xfrm>
              <a:off x="1" y="520688"/>
              <a:ext cx="1039018" cy="445294"/>
            </a:xfrm>
            <a:prstGeom prst="rect">
              <a:avLst/>
            </a:prstGeom>
            <a:grpFill/>
            <a:ln cmpd="sng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" tIns="13335" rIns="13335" bIns="13335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100" kern="1200"/>
            </a:p>
          </p:txBody>
        </p:sp>
      </p:grpSp>
      <p:pic>
        <p:nvPicPr>
          <p:cNvPr id="13" name="Picture 6" descr="http://333v.ru/uploads/08/08cd309eaef1434a09bc5d7ca08035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4869160"/>
            <a:ext cx="1979712" cy="1597968"/>
          </a:xfrm>
          <a:prstGeom prst="rect">
            <a:avLst/>
          </a:prstGeom>
          <a:noFill/>
        </p:spPr>
      </p:pic>
      <p:sp>
        <p:nvSpPr>
          <p:cNvPr id="15" name="Стрелка вправо 14"/>
          <p:cNvSpPr/>
          <p:nvPr/>
        </p:nvSpPr>
        <p:spPr bwMode="auto">
          <a:xfrm>
            <a:off x="6444208" y="5445224"/>
            <a:ext cx="720080" cy="288032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39552" y="5661248"/>
            <a:ext cx="648072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900" dirty="0" smtClean="0">
                <a:solidFill>
                  <a:schemeClr val="bg1"/>
                </a:solidFill>
              </a:rPr>
              <a:t>IV</a:t>
            </a:r>
            <a:endParaRPr lang="ru-RU" sz="2900" dirty="0">
              <a:solidFill>
                <a:schemeClr val="bg1"/>
              </a:solidFill>
            </a:endParaRPr>
          </a:p>
        </p:txBody>
      </p:sp>
      <p:grpSp>
        <p:nvGrpSpPr>
          <p:cNvPr id="19" name="Группа 18"/>
          <p:cNvGrpSpPr/>
          <p:nvPr/>
        </p:nvGrpSpPr>
        <p:grpSpPr>
          <a:xfrm>
            <a:off x="1361531" y="5085184"/>
            <a:ext cx="5081664" cy="989716"/>
            <a:chOff x="1039018" y="2625605"/>
            <a:chExt cx="5056981" cy="989716"/>
          </a:xfrm>
        </p:grpSpPr>
        <p:sp>
          <p:nvSpPr>
            <p:cNvPr id="20" name="Прямоугольник с двумя скругленными соседними углами 19"/>
            <p:cNvSpPr/>
            <p:nvPr/>
          </p:nvSpPr>
          <p:spPr>
            <a:xfrm rot="5400000">
              <a:off x="3072653" y="591974"/>
              <a:ext cx="989712" cy="5056981"/>
            </a:xfrm>
            <a:prstGeom prst="round2Same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Прямоугольник 20"/>
            <p:cNvSpPr/>
            <p:nvPr/>
          </p:nvSpPr>
          <p:spPr>
            <a:xfrm>
              <a:off x="1039018" y="2625605"/>
              <a:ext cx="5009883" cy="87060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6680" tIns="9525" rIns="9525" bIns="9525" numCol="1" spcCol="1270" anchor="ctr" anchorCtr="0">
              <a:noAutofit/>
            </a:bodyPr>
            <a:lstStyle/>
            <a:p>
              <a:pPr marL="11430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600" b="1" kern="1200" dirty="0" smtClean="0"/>
                <a:t>объекты, оказывающие минимальное негативное воздействие на окружающую среду</a:t>
              </a:r>
              <a:endParaRPr lang="ru-RU" sz="1600" b="1" kern="1200" dirty="0"/>
            </a:p>
          </p:txBody>
        </p:sp>
      </p:grpSp>
      <p:pic>
        <p:nvPicPr>
          <p:cNvPr id="22" name="Picture 16" descr="\\92.63.73.36\obmen\Руцкая Л.Н\Smoke.gif"/>
          <p:cNvPicPr>
            <a:picLocks noChangeAspect="1" noChangeArrowheads="1" noCrop="1"/>
          </p:cNvPicPr>
          <p:nvPr/>
        </p:nvPicPr>
        <p:blipFill>
          <a:blip r:embed="rId4" cstate="print">
            <a:grayscl/>
          </a:blip>
          <a:srcRect/>
          <a:stretch>
            <a:fillRect/>
          </a:stretch>
        </p:blipFill>
        <p:spPr bwMode="auto">
          <a:xfrm>
            <a:off x="6084168" y="3068960"/>
            <a:ext cx="3571875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Freeform 415"/>
          <p:cNvSpPr>
            <a:spLocks noEditPoints="1"/>
          </p:cNvSpPr>
          <p:nvPr/>
        </p:nvSpPr>
        <p:spPr bwMode="auto">
          <a:xfrm>
            <a:off x="7668344" y="4437112"/>
            <a:ext cx="432048" cy="360040"/>
          </a:xfrm>
          <a:custGeom>
            <a:avLst/>
            <a:gdLst/>
            <a:ahLst/>
            <a:cxnLst>
              <a:cxn ang="0">
                <a:pos x="1750" y="1126"/>
              </a:cxn>
              <a:cxn ang="0">
                <a:pos x="1589" y="0"/>
              </a:cxn>
              <a:cxn ang="0">
                <a:pos x="744" y="0"/>
              </a:cxn>
              <a:cxn ang="0">
                <a:pos x="603" y="1085"/>
              </a:cxn>
              <a:cxn ang="0">
                <a:pos x="0" y="1940"/>
              </a:cxn>
              <a:cxn ang="0">
                <a:pos x="2313" y="1930"/>
              </a:cxn>
              <a:cxn ang="0">
                <a:pos x="1750" y="1126"/>
              </a:cxn>
              <a:cxn ang="0">
                <a:pos x="909" y="1072"/>
              </a:cxn>
              <a:cxn ang="0">
                <a:pos x="909" y="1072"/>
              </a:cxn>
              <a:cxn ang="0">
                <a:pos x="609" y="1856"/>
              </a:cxn>
              <a:cxn ang="0">
                <a:pos x="377" y="1856"/>
              </a:cxn>
              <a:cxn ang="0">
                <a:pos x="786" y="1072"/>
              </a:cxn>
              <a:cxn ang="0">
                <a:pos x="879" y="54"/>
              </a:cxn>
              <a:cxn ang="0">
                <a:pos x="969" y="54"/>
              </a:cxn>
              <a:cxn ang="0">
                <a:pos x="909" y="1072"/>
              </a:cxn>
            </a:cxnLst>
            <a:rect l="0" t="0" r="r" b="b"/>
            <a:pathLst>
              <a:path w="2313" h="1940">
                <a:moveTo>
                  <a:pt x="1750" y="1126"/>
                </a:moveTo>
                <a:cubicBezTo>
                  <a:pt x="1657" y="881"/>
                  <a:pt x="1589" y="0"/>
                  <a:pt x="1589" y="0"/>
                </a:cubicBezTo>
                <a:lnTo>
                  <a:pt x="744" y="0"/>
                </a:lnTo>
                <a:cubicBezTo>
                  <a:pt x="744" y="0"/>
                  <a:pt x="685" y="847"/>
                  <a:pt x="603" y="1085"/>
                </a:cubicBezTo>
                <a:cubicBezTo>
                  <a:pt x="463" y="1498"/>
                  <a:pt x="0" y="1940"/>
                  <a:pt x="0" y="1940"/>
                </a:cubicBezTo>
                <a:lnTo>
                  <a:pt x="2313" y="1930"/>
                </a:lnTo>
                <a:cubicBezTo>
                  <a:pt x="2313" y="1930"/>
                  <a:pt x="1890" y="1498"/>
                  <a:pt x="1750" y="1126"/>
                </a:cubicBezTo>
                <a:close/>
                <a:moveTo>
                  <a:pt x="909" y="1072"/>
                </a:moveTo>
                <a:lnTo>
                  <a:pt x="909" y="1072"/>
                </a:lnTo>
                <a:cubicBezTo>
                  <a:pt x="847" y="1334"/>
                  <a:pt x="609" y="1856"/>
                  <a:pt x="609" y="1856"/>
                </a:cubicBezTo>
                <a:lnTo>
                  <a:pt x="377" y="1856"/>
                </a:lnTo>
                <a:cubicBezTo>
                  <a:pt x="377" y="1856"/>
                  <a:pt x="677" y="1449"/>
                  <a:pt x="786" y="1072"/>
                </a:cubicBezTo>
                <a:cubicBezTo>
                  <a:pt x="837" y="894"/>
                  <a:pt x="879" y="54"/>
                  <a:pt x="879" y="54"/>
                </a:cubicBezTo>
                <a:lnTo>
                  <a:pt x="969" y="54"/>
                </a:lnTo>
                <a:cubicBezTo>
                  <a:pt x="969" y="54"/>
                  <a:pt x="955" y="876"/>
                  <a:pt x="909" y="107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>
              <a:defRPr/>
            </a:pPr>
            <a:endParaRPr lang="ru-RU" sz="1200" dirty="0">
              <a:cs typeface="Arial" charset="0"/>
            </a:endParaRPr>
          </a:p>
        </p:txBody>
      </p:sp>
      <p:pic>
        <p:nvPicPr>
          <p:cNvPr id="25" name="Picture 2" descr="http://slinky.me/uploads/pic/8/original_fu_53eeae6107201.gif"/>
          <p:cNvPicPr>
            <a:picLocks noChangeAspect="1" noChangeArrowheads="1" noCrop="1"/>
          </p:cNvPicPr>
          <p:nvPr/>
        </p:nvPicPr>
        <p:blipFill>
          <a:blip r:embed="rId5" cstate="print">
            <a:grayscl/>
            <a:lum/>
          </a:blip>
          <a:srcRect/>
          <a:stretch>
            <a:fillRect/>
          </a:stretch>
        </p:blipFill>
        <p:spPr bwMode="auto">
          <a:xfrm>
            <a:off x="6804248" y="1196752"/>
            <a:ext cx="2160240" cy="1224136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6" name="Picture 4" descr="http://www.kireevsk-live.ru/novosti/2013-2/527b227c67e464.0666843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2492897"/>
            <a:ext cx="2160240" cy="1008112"/>
          </a:xfrm>
          <a:prstGeom prst="rect">
            <a:avLst/>
          </a:prstGeom>
          <a:noFill/>
        </p:spPr>
      </p:pic>
      <p:sp>
        <p:nvSpPr>
          <p:cNvPr id="27" name="Стрелка вправо 26"/>
          <p:cNvSpPr/>
          <p:nvPr/>
        </p:nvSpPr>
        <p:spPr bwMode="auto">
          <a:xfrm>
            <a:off x="6419527" y="4293096"/>
            <a:ext cx="1176809" cy="288032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8" name="Стрелка вправо 27"/>
          <p:cNvSpPr/>
          <p:nvPr/>
        </p:nvSpPr>
        <p:spPr bwMode="auto">
          <a:xfrm>
            <a:off x="6396870" y="1700808"/>
            <a:ext cx="407378" cy="216024"/>
          </a:xfrm>
          <a:prstGeom prst="rightArrow">
            <a:avLst/>
          </a:prstGeom>
          <a:solidFill>
            <a:schemeClr val="accent3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9" name="Стрелка вправо 28"/>
          <p:cNvSpPr/>
          <p:nvPr/>
        </p:nvSpPr>
        <p:spPr bwMode="auto">
          <a:xfrm>
            <a:off x="6412294" y="2996952"/>
            <a:ext cx="391954" cy="216024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086509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2" grpId="0" animBg="1"/>
      <p:bldP spid="17" grpId="0" animBg="1"/>
      <p:bldP spid="30" grpId="0" animBg="1"/>
      <p:bldP spid="31" grpId="0" animBg="1"/>
      <p:bldP spid="15" grpId="0" animBg="1"/>
      <p:bldP spid="24" grpId="0" animBg="1"/>
      <p:bldP spid="27" grpId="0" animBg="1"/>
      <p:bldP spid="28" grpId="0" animBg="1"/>
      <p:bldP spid="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5"/>
              </a:clrFrom>
              <a:clrTo>
                <a:srgbClr val="FFFF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678925" y="2000240"/>
            <a:ext cx="6179355" cy="33575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" name="Прямоугольник 3"/>
          <p:cNvSpPr/>
          <p:nvPr/>
        </p:nvSpPr>
        <p:spPr>
          <a:xfrm>
            <a:off x="3491880" y="116632"/>
            <a:ext cx="56521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600" b="1" dirty="0" smtClean="0"/>
              <a:t>Критерии отнесения объектов ОНВОС</a:t>
            </a:r>
          </a:p>
          <a:p>
            <a:pPr algn="ctr">
              <a:defRPr/>
            </a:pPr>
            <a:r>
              <a:rPr lang="ru-RU" altLang="ru-RU" sz="2600" b="1" dirty="0" smtClean="0"/>
              <a:t> к объектам </a:t>
            </a:r>
            <a:r>
              <a:rPr lang="en-US" altLang="ru-RU" sz="2600" b="1" dirty="0" smtClean="0"/>
              <a:t>III </a:t>
            </a:r>
            <a:r>
              <a:rPr lang="ru-RU" altLang="ru-RU" sz="2600" b="1" dirty="0" smtClean="0"/>
              <a:t>и </a:t>
            </a:r>
            <a:r>
              <a:rPr lang="en-US" altLang="ru-RU" sz="2600" b="1" dirty="0" smtClean="0"/>
              <a:t>IV</a:t>
            </a:r>
            <a:r>
              <a:rPr lang="ru-RU" altLang="ru-RU" sz="2600" b="1" dirty="0" smtClean="0"/>
              <a:t> категории</a:t>
            </a:r>
            <a:endParaRPr lang="ru-RU" sz="2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674576" y="6433145"/>
            <a:ext cx="469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/>
              <a:t>7</a:t>
            </a:r>
            <a:endParaRPr lang="ru-RU" sz="20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39949" y="4802187"/>
            <a:ext cx="44650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331640" y="1484784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dirty="0"/>
          </a:p>
        </p:txBody>
      </p:sp>
      <p:grpSp>
        <p:nvGrpSpPr>
          <p:cNvPr id="5" name="Группа 7"/>
          <p:cNvGrpSpPr/>
          <p:nvPr/>
        </p:nvGrpSpPr>
        <p:grpSpPr>
          <a:xfrm>
            <a:off x="719572" y="1412776"/>
            <a:ext cx="7884876" cy="936104"/>
            <a:chOff x="34729" y="-50294"/>
            <a:chExt cx="7432118" cy="952087"/>
          </a:xfr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34729" y="-50294"/>
              <a:ext cx="7432118" cy="952087"/>
            </a:xfrm>
            <a:prstGeom prst="roundRect">
              <a:avLst/>
            </a:prstGeom>
            <a:grpFill/>
            <a:effectLst>
              <a:innerShdw blurRad="114300">
                <a:prstClr val="black"/>
              </a:innerShdw>
            </a:effectLst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0"/>
                <a:satOff val="0"/>
                <a:lumOff val="0"/>
                <a:alphaOff val="0"/>
              </a:schemeClr>
            </a:fillRef>
            <a:effectRef idx="1">
              <a:scrgbClr r="0" g="0" b="0"/>
            </a:effectRef>
            <a:fontRef idx="minor">
              <a:schemeClr val="dk1"/>
            </a:fontRef>
          </p:style>
        </p:sp>
        <p:sp>
          <p:nvSpPr>
            <p:cNvPr id="10" name="Скругленный прямоугольник 4"/>
            <p:cNvSpPr/>
            <p:nvPr/>
          </p:nvSpPr>
          <p:spPr>
            <a:xfrm>
              <a:off x="69459" y="13178"/>
              <a:ext cx="7362658" cy="825143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>
                <a:spcBef>
                  <a:spcPct val="0"/>
                </a:spcBef>
                <a:defRPr/>
              </a:pPr>
              <a:r>
                <a:rPr lang="ru-RU" b="1" dirty="0" smtClean="0"/>
                <a:t>Постановление Правительства Российской Федерации от 28.09.2015 № 1029</a:t>
              </a:r>
              <a:endParaRPr lang="ru-RU" b="1" kern="1200" dirty="0"/>
            </a:p>
          </p:txBody>
        </p:sp>
      </p:grpSp>
      <p:grpSp>
        <p:nvGrpSpPr>
          <p:cNvPr id="6" name="Группа 10"/>
          <p:cNvGrpSpPr/>
          <p:nvPr/>
        </p:nvGrpSpPr>
        <p:grpSpPr>
          <a:xfrm>
            <a:off x="755576" y="5013176"/>
            <a:ext cx="7848872" cy="1671080"/>
            <a:chOff x="0" y="2564172"/>
            <a:chExt cx="7848872" cy="1743088"/>
          </a:xfrm>
          <a:solidFill>
            <a:schemeClr val="accent3">
              <a:lumMod val="75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12" name="Скругленный прямоугольник 11"/>
            <p:cNvSpPr/>
            <p:nvPr/>
          </p:nvSpPr>
          <p:spPr>
            <a:xfrm>
              <a:off x="0" y="2564172"/>
              <a:ext cx="7848872" cy="1743088"/>
            </a:xfrm>
            <a:prstGeom prst="roundRect">
              <a:avLst/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-3107219"/>
                <a:satOff val="19103"/>
                <a:lumOff val="-43333"/>
                <a:alphaOff val="0"/>
              </a:schemeClr>
            </a:fillRef>
            <a:effectRef idx="1">
              <a:schemeClr val="accent5">
                <a:hueOff val="-3107219"/>
                <a:satOff val="19103"/>
                <a:lumOff val="-43333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3" name="Скругленный прямоугольник 4"/>
            <p:cNvSpPr/>
            <p:nvPr/>
          </p:nvSpPr>
          <p:spPr>
            <a:xfrm>
              <a:off x="99151" y="2780196"/>
              <a:ext cx="7650570" cy="1440160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>
                <a:spcBef>
                  <a:spcPct val="0"/>
                </a:spcBef>
                <a:defRPr/>
              </a:pPr>
              <a:r>
                <a:rPr lang="ru-RU" sz="2000" b="1" kern="1200" dirty="0" smtClean="0"/>
                <a:t>Объекты, оказывающие негативное воздействие на окружающую среду, </a:t>
              </a:r>
              <a:r>
                <a:rPr lang="ru-RU" sz="2000" b="1" dirty="0" smtClean="0"/>
                <a:t>эксплуатируемые недропользователями, относятся к объектам III категории и подлежат постановке</a:t>
              </a:r>
            </a:p>
            <a:p>
              <a:pPr lvl="0" algn="ctr">
                <a:spcBef>
                  <a:spcPct val="0"/>
                </a:spcBef>
                <a:defRPr/>
              </a:pPr>
              <a:r>
                <a:rPr lang="ru-RU" sz="2000" b="1" dirty="0" smtClean="0"/>
                <a:t>на государственный учет</a:t>
              </a:r>
              <a:endParaRPr lang="ru-RU" sz="2000" b="1" kern="1200" dirty="0"/>
            </a:p>
          </p:txBody>
        </p:sp>
      </p:grpSp>
      <p:sp>
        <p:nvSpPr>
          <p:cNvPr id="15" name="Скругленный прямоугольник 14"/>
          <p:cNvSpPr/>
          <p:nvPr/>
        </p:nvSpPr>
        <p:spPr>
          <a:xfrm>
            <a:off x="755576" y="2708920"/>
            <a:ext cx="3816424" cy="1944216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Раздел </a:t>
            </a:r>
            <a:r>
              <a:rPr lang="en-US" dirty="0" smtClean="0">
                <a:solidFill>
                  <a:schemeClr val="tx1"/>
                </a:solidFill>
              </a:rPr>
              <a:t>III</a:t>
            </a:r>
            <a:r>
              <a:rPr lang="ru-RU" dirty="0" smtClean="0">
                <a:solidFill>
                  <a:schemeClr val="tx1"/>
                </a:solidFill>
              </a:rPr>
              <a:t>:</a:t>
            </a:r>
          </a:p>
          <a:p>
            <a:pPr>
              <a:buFontTx/>
              <a:buChar char="-"/>
            </a:pP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деятельность не указана в </a:t>
            </a:r>
            <a:r>
              <a:rPr lang="en-US" dirty="0" smtClean="0">
                <a:solidFill>
                  <a:schemeClr val="tx1"/>
                </a:solidFill>
              </a:rPr>
              <a:t>I, II</a:t>
            </a:r>
            <a:r>
              <a:rPr lang="ru-RU" dirty="0" smtClean="0">
                <a:solidFill>
                  <a:schemeClr val="tx1"/>
                </a:solidFill>
              </a:rPr>
              <a:t> и </a:t>
            </a:r>
            <a:r>
              <a:rPr lang="en-US" dirty="0" smtClean="0">
                <a:solidFill>
                  <a:schemeClr val="tx1"/>
                </a:solidFill>
              </a:rPr>
              <a:t>IV</a:t>
            </a:r>
            <a:r>
              <a:rPr lang="ru-RU" dirty="0" smtClean="0">
                <a:solidFill>
                  <a:schemeClr val="tx1"/>
                </a:solidFill>
              </a:rPr>
              <a:t> разделах;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chemeClr val="tx1"/>
                </a:solidFill>
              </a:rPr>
              <a:t> не соответствует уровням воздействия раздела </a:t>
            </a:r>
            <a:r>
              <a:rPr lang="en-US" dirty="0" smtClean="0">
                <a:solidFill>
                  <a:schemeClr val="tx1"/>
                </a:solidFill>
              </a:rPr>
              <a:t>IV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716016" y="2708920"/>
            <a:ext cx="3888432" cy="1944216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Раздел </a:t>
            </a:r>
            <a:r>
              <a:rPr lang="en-US" dirty="0" smtClean="0">
                <a:solidFill>
                  <a:schemeClr val="tx1"/>
                </a:solidFill>
              </a:rPr>
              <a:t>IV</a:t>
            </a:r>
            <a:r>
              <a:rPr lang="ru-RU" dirty="0" smtClean="0">
                <a:solidFill>
                  <a:schemeClr val="tx1"/>
                </a:solidFill>
              </a:rPr>
              <a:t>:</a:t>
            </a:r>
          </a:p>
          <a:p>
            <a:pPr algn="ctr"/>
            <a:endParaRPr lang="ru-RU" sz="1400" dirty="0" smtClean="0">
              <a:solidFill>
                <a:schemeClr val="tx1"/>
              </a:solidFill>
            </a:endParaRPr>
          </a:p>
          <a:p>
            <a:pPr>
              <a:buFontTx/>
              <a:buChar char="-"/>
            </a:pP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отсутствуют вещества </a:t>
            </a:r>
            <a:r>
              <a:rPr lang="en-US" dirty="0" smtClean="0">
                <a:solidFill>
                  <a:schemeClr val="tx1"/>
                </a:solidFill>
              </a:rPr>
              <a:t>I</a:t>
            </a:r>
            <a:r>
              <a:rPr lang="ru-RU" dirty="0" smtClean="0">
                <a:solidFill>
                  <a:schemeClr val="tx1"/>
                </a:solidFill>
              </a:rPr>
              <a:t> и</a:t>
            </a:r>
            <a:r>
              <a:rPr lang="en-US" dirty="0" smtClean="0">
                <a:solidFill>
                  <a:schemeClr val="tx1"/>
                </a:solidFill>
              </a:rPr>
              <a:t> II</a:t>
            </a:r>
            <a:r>
              <a:rPr lang="ru-RU" dirty="0" smtClean="0">
                <a:solidFill>
                  <a:schemeClr val="tx1"/>
                </a:solidFill>
              </a:rPr>
              <a:t> классов опасности;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chemeClr val="tx1"/>
                </a:solidFill>
              </a:rPr>
              <a:t> масса не превышает 10 тонн в год.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1" name="Стрелка вниз 20"/>
          <p:cNvSpPr/>
          <p:nvPr/>
        </p:nvSpPr>
        <p:spPr>
          <a:xfrm>
            <a:off x="2411760" y="2348880"/>
            <a:ext cx="288032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низ 21"/>
          <p:cNvSpPr/>
          <p:nvPr/>
        </p:nvSpPr>
        <p:spPr>
          <a:xfrm>
            <a:off x="6444208" y="2348880"/>
            <a:ext cx="288032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низ 23"/>
          <p:cNvSpPr/>
          <p:nvPr/>
        </p:nvSpPr>
        <p:spPr>
          <a:xfrm>
            <a:off x="2411760" y="4653136"/>
            <a:ext cx="288032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низ 24"/>
          <p:cNvSpPr/>
          <p:nvPr/>
        </p:nvSpPr>
        <p:spPr>
          <a:xfrm>
            <a:off x="6444208" y="4653136"/>
            <a:ext cx="288032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7706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21" grpId="0" animBg="1"/>
      <p:bldP spid="22" grpId="0" animBg="1"/>
      <p:bldP spid="24" grpId="0" animBg="1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5"/>
              </a:clrFrom>
              <a:clrTo>
                <a:srgbClr val="FFFF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678925" y="2000240"/>
            <a:ext cx="6179355" cy="33575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" name="Прямоугольник 3"/>
          <p:cNvSpPr/>
          <p:nvPr/>
        </p:nvSpPr>
        <p:spPr>
          <a:xfrm>
            <a:off x="3491880" y="116632"/>
            <a:ext cx="56521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600" b="1" dirty="0" smtClean="0"/>
              <a:t>Объекты недропользования и их постановка на государственный учет</a:t>
            </a:r>
            <a:endParaRPr lang="ru-RU" sz="2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674576" y="6433145"/>
            <a:ext cx="469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/>
              <a:t>8</a:t>
            </a:r>
            <a:endParaRPr lang="ru-RU" sz="20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39949" y="4802187"/>
            <a:ext cx="44650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331640" y="1484784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dirty="0"/>
          </a:p>
        </p:txBody>
      </p:sp>
      <p:graphicFrame>
        <p:nvGraphicFramePr>
          <p:cNvPr id="20" name="Диаграмма 19"/>
          <p:cNvGraphicFramePr/>
          <p:nvPr>
            <p:extLst>
              <p:ext uri="{D42A27DB-BD31-4B8C-83A1-F6EECF244321}">
                <p14:modId xmlns:p14="http://schemas.microsoft.com/office/powerpoint/2010/main" val="2345285460"/>
              </p:ext>
            </p:extLst>
          </p:nvPr>
        </p:nvGraphicFramePr>
        <p:xfrm>
          <a:off x="1619672" y="1340768"/>
          <a:ext cx="6984776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835696" y="5811371"/>
            <a:ext cx="4157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Всего 95 действующих 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лицензий на добычу ОПИ в 2018 году</a:t>
            </a:r>
          </a:p>
        </p:txBody>
      </p:sp>
    </p:spTree>
    <p:extLst>
      <p:ext uri="{BB962C8B-B14F-4D97-AF65-F5344CB8AC3E}">
        <p14:creationId xmlns:p14="http://schemas.microsoft.com/office/powerpoint/2010/main" val="26737706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5"/>
              </a:clrFrom>
              <a:clrTo>
                <a:srgbClr val="FFFF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678925" y="2000240"/>
            <a:ext cx="6179355" cy="33575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" name="Прямоугольник 3"/>
          <p:cNvSpPr/>
          <p:nvPr/>
        </p:nvSpPr>
        <p:spPr>
          <a:xfrm>
            <a:off x="3491880" y="260648"/>
            <a:ext cx="565212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600" b="1" dirty="0" smtClean="0"/>
              <a:t>Как поставить ООНВОС на учет?</a:t>
            </a:r>
            <a:endParaRPr lang="ru-RU" sz="2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674576" y="6433145"/>
            <a:ext cx="469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/>
              <a:t>9</a:t>
            </a:r>
            <a:endParaRPr lang="ru-RU" sz="20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39949" y="4802187"/>
            <a:ext cx="44650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331640" y="1484784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dirty="0"/>
          </a:p>
        </p:txBody>
      </p:sp>
      <p:sp>
        <p:nvSpPr>
          <p:cNvPr id="9" name="Выноска со стрелкой вниз 8"/>
          <p:cNvSpPr/>
          <p:nvPr/>
        </p:nvSpPr>
        <p:spPr>
          <a:xfrm>
            <a:off x="1331640" y="1628800"/>
            <a:ext cx="6480720" cy="1274440"/>
          </a:xfrm>
          <a:prstGeom prst="downArrowCallou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Правила создания и ведения государственного реестра ООНВОС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(Постановление Правительства РФ от 23.06.2016 № 572)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Выноска со стрелкой вниз 10"/>
          <p:cNvSpPr/>
          <p:nvPr/>
        </p:nvSpPr>
        <p:spPr>
          <a:xfrm>
            <a:off x="1331640" y="2924944"/>
            <a:ext cx="6480720" cy="1656184"/>
          </a:xfrm>
          <a:prstGeom prst="downArrowCallou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Подача заявки в Департамент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(Приказ Минприроды России от 23.12.2015 № 554)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hlinkClick r:id="rId3"/>
              </a:rPr>
              <a:t>в электронном виде на сайте ПТО УОНВОС: </a:t>
            </a:r>
            <a:r>
              <a:rPr lang="en-US" i="1" dirty="0" smtClean="0">
                <a:hlinkClick r:id="rId3"/>
              </a:rPr>
              <a:t>https</a:t>
            </a:r>
            <a:r>
              <a:rPr lang="en-US" i="1" dirty="0">
                <a:hlinkClick r:id="rId3"/>
              </a:rPr>
              <a:t>://onv.fsrpn.ru</a:t>
            </a:r>
            <a:r>
              <a:rPr lang="en-US" i="1" dirty="0" smtClean="0">
                <a:hlinkClick r:id="rId3"/>
              </a:rPr>
              <a:t>/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331640" y="4581128"/>
            <a:ext cx="6480720" cy="156247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Включение в государственный реестр с присвоением кода объекта и категории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(Постановление  Правительства РФ от 28.09.2015 № 1029) 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7706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5"/>
              </a:clrFrom>
              <a:clrTo>
                <a:srgbClr val="FFFF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678925" y="2000240"/>
            <a:ext cx="6179355" cy="33575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" name="Прямоугольник 3"/>
          <p:cNvSpPr/>
          <p:nvPr/>
        </p:nvSpPr>
        <p:spPr>
          <a:xfrm>
            <a:off x="3491880" y="260648"/>
            <a:ext cx="565212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600" b="1" dirty="0" smtClean="0"/>
              <a:t>Содержание заявки</a:t>
            </a:r>
            <a:endParaRPr lang="ru-RU" sz="2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674576" y="6433145"/>
            <a:ext cx="469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/>
              <a:t>10</a:t>
            </a:r>
            <a:endParaRPr lang="ru-RU" sz="20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39949" y="4802187"/>
            <a:ext cx="44650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331640" y="1484784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24105" y="1656353"/>
            <a:ext cx="2880320" cy="621836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Сведения об объекте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04774" y="2767113"/>
            <a:ext cx="2880320" cy="92268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Сведения о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воздействии объекта на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окружающую среду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53160" y="4178718"/>
            <a:ext cx="2880320" cy="86712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Сведения о разрешительных документах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24105" y="5534767"/>
            <a:ext cx="2738431" cy="88816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Сведения о мерах по обеспечению охраны окружающей среды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644008" y="2563591"/>
            <a:ext cx="3461618" cy="808691"/>
          </a:xfrm>
          <a:prstGeom prst="round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Сведения  о стационарных </a:t>
            </a:r>
            <a:r>
              <a:rPr lang="ru-RU" sz="1400" dirty="0" smtClean="0"/>
              <a:t>источниках выбросов загрязняющих </a:t>
            </a:r>
            <a:r>
              <a:rPr lang="ru-RU" sz="1400" dirty="0"/>
              <a:t>веществ в</a:t>
            </a:r>
          </a:p>
          <a:p>
            <a:pPr algn="ctr"/>
            <a:r>
              <a:rPr lang="ru-RU" sz="1400" dirty="0"/>
              <a:t>атмосферный воздух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644008" y="3451582"/>
            <a:ext cx="3461618" cy="596072"/>
          </a:xfrm>
          <a:prstGeom prst="round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Сведения  о  количестве и составе выбросов загрязняющих веществ в</a:t>
            </a:r>
          </a:p>
          <a:p>
            <a:pPr algn="ctr"/>
            <a:r>
              <a:rPr lang="ru-RU" sz="1400" dirty="0"/>
              <a:t>атмосферный воздух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491879" y="4126954"/>
            <a:ext cx="3558452" cy="610852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Наличие  заключения государственной экологической </a:t>
            </a:r>
            <a:r>
              <a:rPr lang="ru-RU" sz="1400" dirty="0" smtClean="0"/>
              <a:t>экспертизы</a:t>
            </a:r>
            <a:endParaRPr lang="ru-RU" sz="1400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491879" y="4817106"/>
            <a:ext cx="3558452" cy="482407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Разрешения на воздействие </a:t>
            </a:r>
            <a:r>
              <a:rPr lang="ru-RU" sz="1400" dirty="0"/>
              <a:t>на окружающую среду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491879" y="1964194"/>
            <a:ext cx="3550502" cy="520097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Декларируемая категория объекта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09175" y="1410923"/>
            <a:ext cx="3550501" cy="473971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Общие сведения об объекте</a:t>
            </a: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4593373" y="5378813"/>
            <a:ext cx="3558452" cy="482407"/>
          </a:xfrm>
          <a:prstGeom prst="round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/>
              <a:t>Сведения о мероприятиях по снижению негативного воздействия</a:t>
            </a:r>
            <a:endParaRPr lang="ru-RU" sz="1400" dirty="0"/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4610554" y="5940521"/>
            <a:ext cx="3558452" cy="482407"/>
          </a:xfrm>
          <a:prstGeom prst="round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/>
          </a:p>
          <a:p>
            <a:pPr algn="ctr"/>
            <a:r>
              <a:rPr lang="ru-RU" sz="1400" dirty="0" smtClean="0"/>
              <a:t>Наличие </a:t>
            </a:r>
            <a:r>
              <a:rPr lang="ru-RU" sz="1400" dirty="0"/>
              <a:t>программы экологического контроля</a:t>
            </a:r>
          </a:p>
          <a:p>
            <a:pPr algn="ctr"/>
            <a:endParaRPr lang="ru-RU" sz="1400" dirty="0"/>
          </a:p>
        </p:txBody>
      </p:sp>
      <p:cxnSp>
        <p:nvCxnSpPr>
          <p:cNvPr id="41" name="Прямая со стрелкой 40"/>
          <p:cNvCxnSpPr>
            <a:endCxn id="21" idx="1"/>
          </p:cNvCxnSpPr>
          <p:nvPr/>
        </p:nvCxnSpPr>
        <p:spPr>
          <a:xfrm flipV="1">
            <a:off x="3208134" y="1647909"/>
            <a:ext cx="301041" cy="1322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3179300" y="2094381"/>
            <a:ext cx="312579" cy="1824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 flipV="1">
            <a:off x="3185094" y="2900321"/>
            <a:ext cx="1458914" cy="969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>
            <a:endCxn id="17" idx="1"/>
          </p:cNvCxnSpPr>
          <p:nvPr/>
        </p:nvCxnSpPr>
        <p:spPr>
          <a:xfrm>
            <a:off x="3179300" y="3347558"/>
            <a:ext cx="1464708" cy="4020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3133480" y="4365104"/>
            <a:ext cx="35839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>
            <a:endCxn id="19" idx="1"/>
          </p:cNvCxnSpPr>
          <p:nvPr/>
        </p:nvCxnSpPr>
        <p:spPr>
          <a:xfrm>
            <a:off x="3133480" y="4971464"/>
            <a:ext cx="358399" cy="868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>
            <a:endCxn id="38" idx="1"/>
          </p:cNvCxnSpPr>
          <p:nvPr/>
        </p:nvCxnSpPr>
        <p:spPr>
          <a:xfrm flipV="1">
            <a:off x="3062536" y="5620017"/>
            <a:ext cx="1530837" cy="952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>
            <a:endCxn id="39" idx="1"/>
          </p:cNvCxnSpPr>
          <p:nvPr/>
        </p:nvCxnSpPr>
        <p:spPr>
          <a:xfrm>
            <a:off x="3062536" y="6178265"/>
            <a:ext cx="1548018" cy="34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37706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3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38" grpId="0" animBg="1"/>
      <p:bldP spid="3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5"/>
              </a:clrFrom>
              <a:clrTo>
                <a:srgbClr val="FFFF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678925" y="2000240"/>
            <a:ext cx="6179355" cy="33575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" name="Прямоугольник 3"/>
          <p:cNvSpPr/>
          <p:nvPr/>
        </p:nvSpPr>
        <p:spPr>
          <a:xfrm>
            <a:off x="3491880" y="188640"/>
            <a:ext cx="56521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600" b="1" dirty="0" smtClean="0"/>
              <a:t>Производственный экологический контроль</a:t>
            </a:r>
            <a:endParaRPr lang="ru-RU" sz="2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674576" y="6433145"/>
            <a:ext cx="469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/>
              <a:t>11</a:t>
            </a:r>
            <a:endParaRPr lang="ru-RU" sz="20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39949" y="4802187"/>
            <a:ext cx="44650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331640" y="1484784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23528" y="1556792"/>
            <a:ext cx="5760640" cy="136815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835696" y="2996952"/>
            <a:ext cx="5904656" cy="1584176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131840" y="4653136"/>
            <a:ext cx="5760640" cy="1512168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611560" y="1628800"/>
            <a:ext cx="54726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ЮЛ и ИП, осуществляющие деятельность на объектах I, II и </a:t>
            </a:r>
            <a:r>
              <a:rPr lang="ru-RU" sz="1600" b="1" dirty="0" smtClean="0"/>
              <a:t>III категорий</a:t>
            </a:r>
            <a:r>
              <a:rPr lang="ru-RU" sz="1600" dirty="0" smtClean="0"/>
              <a:t>, обязаны разрабатывать и утверждать </a:t>
            </a:r>
            <a:r>
              <a:rPr lang="ru-RU" sz="1600" b="1" dirty="0" smtClean="0"/>
              <a:t>программу производственного экологического контроля </a:t>
            </a:r>
            <a:r>
              <a:rPr lang="ru-RU" sz="1600" dirty="0" smtClean="0"/>
              <a:t>(п. 2 ст. 67 № 7-ФЗ «Об охране окружающей среды») </a:t>
            </a:r>
            <a:endParaRPr lang="ru-RU" sz="1600" dirty="0"/>
          </a:p>
        </p:txBody>
      </p:sp>
      <p:sp>
        <p:nvSpPr>
          <p:cNvPr id="19" name="TextBox 18"/>
          <p:cNvSpPr txBox="1"/>
          <p:nvPr/>
        </p:nvSpPr>
        <p:spPr>
          <a:xfrm>
            <a:off x="1907704" y="2996952"/>
            <a:ext cx="56166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Требования к </a:t>
            </a:r>
            <a:r>
              <a:rPr lang="ru-RU" sz="1600" b="1" dirty="0" smtClean="0"/>
              <a:t>содержанию</a:t>
            </a:r>
            <a:r>
              <a:rPr lang="ru-RU" sz="1600" dirty="0" smtClean="0"/>
              <a:t> программы производственного экологического контроля, порядка и сроков представления </a:t>
            </a:r>
            <a:r>
              <a:rPr lang="ru-RU" sz="1600" b="1" dirty="0" smtClean="0"/>
              <a:t>отчета</a:t>
            </a:r>
            <a:r>
              <a:rPr lang="ru-RU" sz="1600" dirty="0" smtClean="0"/>
              <a:t> об организации и о результатах осуществления производственного экологического контроля утверждены приказом Минприроды России 28.02.2018 № 74. Начало действия документа - </a:t>
            </a:r>
            <a:r>
              <a:rPr lang="ru-RU" sz="1600" b="1" dirty="0" smtClean="0"/>
              <a:t>15.04.2018</a:t>
            </a:r>
            <a:r>
              <a:rPr lang="ru-RU" sz="1600" dirty="0" smtClean="0"/>
              <a:t>.</a:t>
            </a:r>
            <a:endParaRPr lang="ru-RU" sz="1600" dirty="0"/>
          </a:p>
        </p:txBody>
      </p:sp>
      <p:sp>
        <p:nvSpPr>
          <p:cNvPr id="20" name="TextBox 19"/>
          <p:cNvSpPr txBox="1"/>
          <p:nvPr/>
        </p:nvSpPr>
        <p:spPr>
          <a:xfrm>
            <a:off x="3275856" y="4653136"/>
            <a:ext cx="55446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Руководство</a:t>
            </a:r>
            <a:r>
              <a:rPr lang="ru-RU" sz="1600" dirty="0" smtClean="0"/>
              <a:t> по разработке программ производственного экологического контроля и предоставлению отчета об организации и о результатах осуществления производственного экологического контроля будет опубликовано на официальном </a:t>
            </a:r>
            <a:r>
              <a:rPr lang="ru-RU" sz="1600" b="1" dirty="0" smtClean="0"/>
              <a:t>сайте Департамента </a:t>
            </a:r>
          </a:p>
          <a:p>
            <a:r>
              <a:rPr lang="ru-RU" sz="1600" b="1" dirty="0" smtClean="0"/>
              <a:t>в январе 2019.</a:t>
            </a:r>
            <a:endParaRPr lang="ru-RU" sz="16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683568" y="4797152"/>
            <a:ext cx="2232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b="1" dirty="0" smtClean="0">
                <a:solidFill>
                  <a:srgbClr val="FF0000"/>
                </a:solidFill>
              </a:rPr>
              <a:t>Отчет по ПЭК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до 25 марта ежегодно!!!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444208" y="1700808"/>
            <a:ext cx="2520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Форма отчета по ПЭК определена Приказом Минприроды России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от 14.06.2018 № 261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7706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7" grpId="0" animBg="1"/>
      <p:bldP spid="18" grpId="0"/>
      <p:bldP spid="19" grpId="0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372"/>
          <a:stretch/>
        </p:blipFill>
        <p:spPr>
          <a:xfrm>
            <a:off x="0" y="12990"/>
            <a:ext cx="9144000" cy="178744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82" y="5846050"/>
            <a:ext cx="9144000" cy="100584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184025"/>
            <a:ext cx="5810680" cy="581068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203849" y="3356992"/>
            <a:ext cx="26262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200" b="1" dirty="0"/>
              <a:t>СПАСИБО </a:t>
            </a:r>
            <a:r>
              <a:rPr lang="ru-RU" altLang="ru-RU" sz="3200" b="1" dirty="0" smtClean="0"/>
              <a:t>ЗА </a:t>
            </a:r>
          </a:p>
          <a:p>
            <a:pPr algn="ctr"/>
            <a:r>
              <a:rPr lang="ru-RU" altLang="ru-RU" sz="3200" b="1" dirty="0" smtClean="0"/>
              <a:t>ВНИМАНИЕ!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3174013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5980</TotalTime>
  <Words>897</Words>
  <Application>Microsoft Office PowerPoint</Application>
  <PresentationFormat>Экран (4:3)</PresentationFormat>
  <Paragraphs>151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Ковалев</dc:creator>
  <cp:lastModifiedBy>Наталья С. Ушакова</cp:lastModifiedBy>
  <cp:revision>435</cp:revision>
  <cp:lastPrinted>2018-10-16T05:45:38Z</cp:lastPrinted>
  <dcterms:created xsi:type="dcterms:W3CDTF">2017-04-17T03:50:48Z</dcterms:created>
  <dcterms:modified xsi:type="dcterms:W3CDTF">2018-11-28T02:37:59Z</dcterms:modified>
</cp:coreProperties>
</file>